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7"/>
  </p:notesMasterIdLst>
  <p:handoutMasterIdLst>
    <p:handoutMasterId r:id="rId28"/>
  </p:handoutMasterIdLst>
  <p:sldIdLst>
    <p:sldId id="306" r:id="rId5"/>
    <p:sldId id="307" r:id="rId6"/>
    <p:sldId id="308" r:id="rId7"/>
    <p:sldId id="309" r:id="rId8"/>
    <p:sldId id="313" r:id="rId9"/>
    <p:sldId id="310" r:id="rId10"/>
    <p:sldId id="319" r:id="rId11"/>
    <p:sldId id="320" r:id="rId12"/>
    <p:sldId id="321" r:id="rId13"/>
    <p:sldId id="324" r:id="rId14"/>
    <p:sldId id="334" r:id="rId15"/>
    <p:sldId id="325" r:id="rId16"/>
    <p:sldId id="333" r:id="rId17"/>
    <p:sldId id="326" r:id="rId18"/>
    <p:sldId id="327" r:id="rId19"/>
    <p:sldId id="328" r:id="rId20"/>
    <p:sldId id="329" r:id="rId21"/>
    <p:sldId id="330" r:id="rId22"/>
    <p:sldId id="322" r:id="rId23"/>
    <p:sldId id="332" r:id="rId24"/>
    <p:sldId id="331" r:id="rId25"/>
    <p:sldId id="323" r:id="rId26"/>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44C8F5"/>
    <a:srgbClr val="AFABAB"/>
    <a:srgbClr val="CA483E"/>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F6852A-D588-40E9-837F-5B5106B42613}" v="6" dt="2025-09-22T11:24:04.40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60"/>
  </p:normalViewPr>
  <p:slideViewPr>
    <p:cSldViewPr snapToGrid="0">
      <p:cViewPr varScale="1">
        <p:scale>
          <a:sx n="73" d="100"/>
          <a:sy n="73" d="100"/>
        </p:scale>
        <p:origin x="92" y="496"/>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tyn Henk" userId="5f9dfa39-534c-4787-9dcb-e6cb1cfb5b72" providerId="ADAL" clId="{DEFE260C-2869-4EF0-B9E2-3E6B7BF70BFF}"/>
    <pc:docChg chg="custSel delSld modSld">
      <pc:chgData name="Bostyn Henk" userId="5f9dfa39-534c-4787-9dcb-e6cb1cfb5b72" providerId="ADAL" clId="{DEFE260C-2869-4EF0-B9E2-3E6B7BF70BFF}" dt="2024-10-01T09:03:03.265" v="22" actId="20577"/>
      <pc:docMkLst>
        <pc:docMk/>
      </pc:docMkLst>
      <pc:sldChg chg="del">
        <pc:chgData name="Bostyn Henk" userId="5f9dfa39-534c-4787-9dcb-e6cb1cfb5b72" providerId="ADAL" clId="{DEFE260C-2869-4EF0-B9E2-3E6B7BF70BFF}" dt="2024-09-23T07:01:03.684" v="0" actId="47"/>
        <pc:sldMkLst>
          <pc:docMk/>
          <pc:sldMk cId="2486297698" sldId="318"/>
        </pc:sldMkLst>
      </pc:sldChg>
      <pc:sldChg chg="addSp delSp modSp mod">
        <pc:chgData name="Bostyn Henk" userId="5f9dfa39-534c-4787-9dcb-e6cb1cfb5b72" providerId="ADAL" clId="{DEFE260C-2869-4EF0-B9E2-3E6B7BF70BFF}" dt="2024-09-23T10:17:54.210" v="16" actId="693"/>
        <pc:sldMkLst>
          <pc:docMk/>
          <pc:sldMk cId="2622032652" sldId="329"/>
        </pc:sldMkLst>
      </pc:sldChg>
      <pc:sldChg chg="addSp delSp modSp mod">
        <pc:chgData name="Bostyn Henk" userId="5f9dfa39-534c-4787-9dcb-e6cb1cfb5b72" providerId="ADAL" clId="{DEFE260C-2869-4EF0-B9E2-3E6B7BF70BFF}" dt="2024-09-23T10:37:55.061" v="20" actId="1076"/>
        <pc:sldMkLst>
          <pc:docMk/>
          <pc:sldMk cId="2699658356" sldId="332"/>
        </pc:sldMkLst>
      </pc:sldChg>
      <pc:sldChg chg="modSp mod">
        <pc:chgData name="Bostyn Henk" userId="5f9dfa39-534c-4787-9dcb-e6cb1cfb5b72" providerId="ADAL" clId="{DEFE260C-2869-4EF0-B9E2-3E6B7BF70BFF}" dt="2024-10-01T09:03:03.265" v="22" actId="20577"/>
        <pc:sldMkLst>
          <pc:docMk/>
          <pc:sldMk cId="3947237345" sldId="333"/>
        </pc:sldMkLst>
      </pc:sldChg>
    </pc:docChg>
  </pc:docChgLst>
  <pc:docChgLst>
    <pc:chgData name="Henk BOSTYN" userId="5f9dfa39-534c-4787-9dcb-e6cb1cfb5b72" providerId="ADAL" clId="{F4F6852A-D588-40E9-837F-5B5106B42613}"/>
    <pc:docChg chg="addSld modSld">
      <pc:chgData name="Henk BOSTYN" userId="5f9dfa39-534c-4787-9dcb-e6cb1cfb5b72" providerId="ADAL" clId="{F4F6852A-D588-40E9-837F-5B5106B42613}" dt="2025-09-22T11:47:39.092" v="198" actId="6549"/>
      <pc:docMkLst>
        <pc:docMk/>
      </pc:docMkLst>
      <pc:sldChg chg="modSp mod">
        <pc:chgData name="Henk BOSTYN" userId="5f9dfa39-534c-4787-9dcb-e6cb1cfb5b72" providerId="ADAL" clId="{F4F6852A-D588-40E9-837F-5B5106B42613}" dt="2025-09-22T08:14:07.277" v="32" actId="20577"/>
        <pc:sldMkLst>
          <pc:docMk/>
          <pc:sldMk cId="2573433908" sldId="306"/>
        </pc:sldMkLst>
        <pc:spChg chg="mod">
          <ac:chgData name="Henk BOSTYN" userId="5f9dfa39-534c-4787-9dcb-e6cb1cfb5b72" providerId="ADAL" clId="{F4F6852A-D588-40E9-837F-5B5106B42613}" dt="2025-09-22T08:14:07.277" v="32" actId="20577"/>
          <ac:spMkLst>
            <pc:docMk/>
            <pc:sldMk cId="2573433908" sldId="306"/>
            <ac:spMk id="2" creationId="{B58A1D46-61F0-C65E-8E11-246880BF0A72}"/>
          </ac:spMkLst>
        </pc:spChg>
      </pc:sldChg>
      <pc:sldChg chg="modSp mod">
        <pc:chgData name="Henk BOSTYN" userId="5f9dfa39-534c-4787-9dcb-e6cb1cfb5b72" providerId="ADAL" clId="{F4F6852A-D588-40E9-837F-5B5106B42613}" dt="2025-09-22T11:13:18.631" v="34" actId="20577"/>
        <pc:sldMkLst>
          <pc:docMk/>
          <pc:sldMk cId="1588187242" sldId="309"/>
        </pc:sldMkLst>
        <pc:spChg chg="mod">
          <ac:chgData name="Henk BOSTYN" userId="5f9dfa39-534c-4787-9dcb-e6cb1cfb5b72" providerId="ADAL" clId="{F4F6852A-D588-40E9-837F-5B5106B42613}" dt="2025-09-22T11:13:18.631" v="34" actId="20577"/>
          <ac:spMkLst>
            <pc:docMk/>
            <pc:sldMk cId="1588187242" sldId="309"/>
            <ac:spMk id="2" creationId="{104C97AC-54E7-E0A3-47F1-A5CBCC4B06A4}"/>
          </ac:spMkLst>
        </pc:spChg>
      </pc:sldChg>
      <pc:sldChg chg="modSp mod">
        <pc:chgData name="Henk BOSTYN" userId="5f9dfa39-534c-4787-9dcb-e6cb1cfb5b72" providerId="ADAL" clId="{F4F6852A-D588-40E9-837F-5B5106B42613}" dt="2025-09-22T11:13:32.248" v="35" actId="1076"/>
        <pc:sldMkLst>
          <pc:docMk/>
          <pc:sldMk cId="3454887109" sldId="313"/>
        </pc:sldMkLst>
        <pc:spChg chg="mod">
          <ac:chgData name="Henk BOSTYN" userId="5f9dfa39-534c-4787-9dcb-e6cb1cfb5b72" providerId="ADAL" clId="{F4F6852A-D588-40E9-837F-5B5106B42613}" dt="2025-09-22T11:13:32.248" v="35" actId="1076"/>
          <ac:spMkLst>
            <pc:docMk/>
            <pc:sldMk cId="3454887109" sldId="313"/>
            <ac:spMk id="2" creationId="{1B9828C4-8B3B-0296-F402-B893290A5D13}"/>
          </ac:spMkLst>
        </pc:spChg>
      </pc:sldChg>
      <pc:sldChg chg="modSp mod">
        <pc:chgData name="Henk BOSTYN" userId="5f9dfa39-534c-4787-9dcb-e6cb1cfb5b72" providerId="ADAL" clId="{F4F6852A-D588-40E9-837F-5B5106B42613}" dt="2025-09-22T11:47:35.131" v="197" actId="20577"/>
        <pc:sldMkLst>
          <pc:docMk/>
          <pc:sldMk cId="2271001912" sldId="322"/>
        </pc:sldMkLst>
        <pc:spChg chg="mod">
          <ac:chgData name="Henk BOSTYN" userId="5f9dfa39-534c-4787-9dcb-e6cb1cfb5b72" providerId="ADAL" clId="{F4F6852A-D588-40E9-837F-5B5106B42613}" dt="2025-09-22T11:47:35.131" v="197" actId="20577"/>
          <ac:spMkLst>
            <pc:docMk/>
            <pc:sldMk cId="2271001912" sldId="322"/>
            <ac:spMk id="2" creationId="{D1C12EFE-1C55-D794-1619-FC40D9D186E4}"/>
          </ac:spMkLst>
        </pc:spChg>
      </pc:sldChg>
      <pc:sldChg chg="modSp">
        <pc:chgData name="Henk BOSTYN" userId="5f9dfa39-534c-4787-9dcb-e6cb1cfb5b72" providerId="ADAL" clId="{F4F6852A-D588-40E9-837F-5B5106B42613}" dt="2025-09-22T11:18:39.857" v="39" actId="167"/>
        <pc:sldMkLst>
          <pc:docMk/>
          <pc:sldMk cId="797068780" sldId="324"/>
        </pc:sldMkLst>
        <pc:picChg chg="mod">
          <ac:chgData name="Henk BOSTYN" userId="5f9dfa39-534c-4787-9dcb-e6cb1cfb5b72" providerId="ADAL" clId="{F4F6852A-D588-40E9-837F-5B5106B42613}" dt="2025-09-22T11:18:39.857" v="39" actId="167"/>
          <ac:picMkLst>
            <pc:docMk/>
            <pc:sldMk cId="797068780" sldId="324"/>
            <ac:picMk id="2050" creationId="{9A6B4AAF-9C6C-DCBF-47C6-8F19E67FAF8A}"/>
          </ac:picMkLst>
        </pc:picChg>
      </pc:sldChg>
      <pc:sldChg chg="modSp mod">
        <pc:chgData name="Henk BOSTYN" userId="5f9dfa39-534c-4787-9dcb-e6cb1cfb5b72" providerId="ADAL" clId="{F4F6852A-D588-40E9-837F-5B5106B42613}" dt="2025-09-22T11:47:39.092" v="198" actId="6549"/>
        <pc:sldMkLst>
          <pc:docMk/>
          <pc:sldMk cId="2699658356" sldId="332"/>
        </pc:sldMkLst>
        <pc:spChg chg="mod">
          <ac:chgData name="Henk BOSTYN" userId="5f9dfa39-534c-4787-9dcb-e6cb1cfb5b72" providerId="ADAL" clId="{F4F6852A-D588-40E9-837F-5B5106B42613}" dt="2025-09-22T11:47:39.092" v="198" actId="6549"/>
          <ac:spMkLst>
            <pc:docMk/>
            <pc:sldMk cId="2699658356" sldId="332"/>
            <ac:spMk id="2" creationId="{D1C12EFE-1C55-D794-1619-FC40D9D186E4}"/>
          </ac:spMkLst>
        </pc:spChg>
      </pc:sldChg>
      <pc:sldChg chg="modSp mod">
        <pc:chgData name="Henk BOSTYN" userId="5f9dfa39-534c-4787-9dcb-e6cb1cfb5b72" providerId="ADAL" clId="{F4F6852A-D588-40E9-837F-5B5106B42613}" dt="2025-09-22T11:19:44.806" v="40" actId="14100"/>
        <pc:sldMkLst>
          <pc:docMk/>
          <pc:sldMk cId="3947237345" sldId="333"/>
        </pc:sldMkLst>
        <pc:picChg chg="mod">
          <ac:chgData name="Henk BOSTYN" userId="5f9dfa39-534c-4787-9dcb-e6cb1cfb5b72" providerId="ADAL" clId="{F4F6852A-D588-40E9-837F-5B5106B42613}" dt="2025-09-22T11:19:44.806" v="40" actId="14100"/>
          <ac:picMkLst>
            <pc:docMk/>
            <pc:sldMk cId="3947237345" sldId="333"/>
            <ac:picMk id="7" creationId="{39C83C20-D55D-9738-81E0-69D7A19748DE}"/>
          </ac:picMkLst>
        </pc:picChg>
      </pc:sldChg>
      <pc:sldChg chg="addSp delSp modSp new mod">
        <pc:chgData name="Henk BOSTYN" userId="5f9dfa39-534c-4787-9dcb-e6cb1cfb5b72" providerId="ADAL" clId="{F4F6852A-D588-40E9-837F-5B5106B42613}" dt="2025-09-22T11:27:18.934" v="196"/>
        <pc:sldMkLst>
          <pc:docMk/>
          <pc:sldMk cId="836440145" sldId="334"/>
        </pc:sldMkLst>
        <pc:spChg chg="mod">
          <ac:chgData name="Henk BOSTYN" userId="5f9dfa39-534c-4787-9dcb-e6cb1cfb5b72" providerId="ADAL" clId="{F4F6852A-D588-40E9-837F-5B5106B42613}" dt="2025-09-22T11:24:16.693" v="191" actId="404"/>
          <ac:spMkLst>
            <pc:docMk/>
            <pc:sldMk cId="836440145" sldId="334"/>
            <ac:spMk id="2" creationId="{3BCC7BA5-3309-0B4D-9772-EB51775CC176}"/>
          </ac:spMkLst>
        </pc:spChg>
        <pc:spChg chg="mod">
          <ac:chgData name="Henk BOSTYN" userId="5f9dfa39-534c-4787-9dcb-e6cb1cfb5b72" providerId="ADAL" clId="{F4F6852A-D588-40E9-837F-5B5106B42613}" dt="2025-09-22T11:22:06.369" v="66" actId="20577"/>
          <ac:spMkLst>
            <pc:docMk/>
            <pc:sldMk cId="836440145" sldId="334"/>
            <ac:spMk id="3" creationId="{72BF8277-6C0E-394E-D21C-E2526CA94FB6}"/>
          </ac:spMkLst>
        </pc:spChg>
        <pc:spChg chg="add del mod">
          <ac:chgData name="Henk BOSTYN" userId="5f9dfa39-534c-4787-9dcb-e6cb1cfb5b72" providerId="ADAL" clId="{F4F6852A-D588-40E9-837F-5B5106B42613}" dt="2025-09-22T11:27:18.934" v="196"/>
          <ac:spMkLst>
            <pc:docMk/>
            <pc:sldMk cId="836440145" sldId="334"/>
            <ac:spMk id="6" creationId="{31D81074-77AC-F380-DA40-126A7D0FFCAC}"/>
          </ac:spMkLst>
        </pc:spChg>
        <pc:picChg chg="add mod">
          <ac:chgData name="Henk BOSTYN" userId="5f9dfa39-534c-4787-9dcb-e6cb1cfb5b72" providerId="ADAL" clId="{F4F6852A-D588-40E9-837F-5B5106B42613}" dt="2025-09-22T11:27:18.544" v="194" actId="14100"/>
          <ac:picMkLst>
            <pc:docMk/>
            <pc:sldMk cId="836440145" sldId="334"/>
            <ac:picMk id="8" creationId="{33FE1A6F-9D5F-2C3B-8465-C6F10B2E010E}"/>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22/09/2025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22/09/2025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22/09/2025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en-US"/>
              <a:t>Click icon to add picture</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en-US"/>
              <a:t>Click icon to add picture</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en-US"/>
              <a:t>Click icon to add picture</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en-US"/>
              <a:t>Click icon to add picture</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openweathermap.org/api" TargetMode="Externa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hyperlink" Target="https://nodered.org/docs/tutorials/" TargetMode="External"/><Relationship Id="rId2" Type="http://schemas.openxmlformats.org/officeDocument/2006/relationships/hyperlink" Target="https://nodered.org/" TargetMode="External"/><Relationship Id="rId1" Type="http://schemas.openxmlformats.org/officeDocument/2006/relationships/slideLayout" Target="../slideLayouts/slideLayout4.xml"/><Relationship Id="rId5" Type="http://schemas.openxmlformats.org/officeDocument/2006/relationships/hyperlink" Target="https://dashboard.flowfuse.com/" TargetMode="External"/><Relationship Id="rId4" Type="http://schemas.openxmlformats.org/officeDocument/2006/relationships/hyperlink" Target="https://noderedguide.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hyperlink" Target="https://nodered.org/docs/getting-started/windows" TargetMode="Externa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Datacaptatie &amp; visualisatie</a:t>
            </a:r>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p:txBody>
          <a:bodyPr/>
          <a:lstStyle/>
          <a:p>
            <a:r>
              <a:rPr lang="nl-BE" dirty="0"/>
              <a:t>Intro Node-RED</a:t>
            </a:r>
          </a:p>
        </p:txBody>
      </p:sp>
    </p:spTree>
    <p:extLst>
      <p:ext uri="{BB962C8B-B14F-4D97-AF65-F5344CB8AC3E}">
        <p14:creationId xmlns:p14="http://schemas.microsoft.com/office/powerpoint/2010/main" val="257343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A6B4AAF-9C6C-DCBF-47C6-8F19E67FA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1896" y="2142308"/>
            <a:ext cx="4183864" cy="485938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91ECB627-A9E6-003D-A53F-89512603BFF9}"/>
              </a:ext>
            </a:extLst>
          </p:cNvPr>
          <p:cNvSpPr>
            <a:spLocks noGrp="1"/>
          </p:cNvSpPr>
          <p:nvPr>
            <p:ph type="body" sz="quarter" idx="17"/>
          </p:nvPr>
        </p:nvSpPr>
        <p:spPr/>
        <p:txBody>
          <a:bodyPr/>
          <a:lstStyle/>
          <a:p>
            <a:r>
              <a:rPr lang="en-US" dirty="0"/>
              <a:t>Input Nodes (e.g. </a:t>
            </a:r>
            <a:r>
              <a:rPr lang="en-US" dirty="0" err="1"/>
              <a:t>inject,connect</a:t>
            </a:r>
            <a:r>
              <a:rPr lang="en-US" dirty="0"/>
              <a:t> to services)</a:t>
            </a:r>
          </a:p>
          <a:p>
            <a:r>
              <a:rPr lang="en-US" dirty="0"/>
              <a:t>Output Nodes (e.g. </a:t>
            </a:r>
            <a:r>
              <a:rPr lang="en-US" dirty="0" err="1"/>
              <a:t>debug,tcp</a:t>
            </a:r>
            <a:r>
              <a:rPr lang="en-US" dirty="0"/>
              <a:t>, email)</a:t>
            </a:r>
          </a:p>
          <a:p>
            <a:r>
              <a:rPr lang="en-US" dirty="0"/>
              <a:t>Processing Nodes (e.g. function)</a:t>
            </a:r>
          </a:p>
          <a:p>
            <a:endParaRPr lang="en-US" dirty="0"/>
          </a:p>
          <a:p>
            <a:r>
              <a:rPr lang="en-US" dirty="0"/>
              <a:t>Small grey square  =&gt; input/output endpoints</a:t>
            </a:r>
          </a:p>
          <a:p>
            <a:r>
              <a:rPr lang="en-US" dirty="0"/>
              <a:t>Some nodes have a button to actuate or to enable/disable the node. </a:t>
            </a:r>
          </a:p>
          <a:p>
            <a:r>
              <a:rPr lang="en-US" dirty="0"/>
              <a:t>Small blue circle =&gt; flow needs to be updated</a:t>
            </a:r>
          </a:p>
          <a:p>
            <a:endParaRPr lang="en-US" dirty="0"/>
          </a:p>
          <a:p>
            <a:endParaRPr lang="en-US" dirty="0"/>
          </a:p>
        </p:txBody>
      </p:sp>
      <p:sp>
        <p:nvSpPr>
          <p:cNvPr id="3" name="Title 2">
            <a:extLst>
              <a:ext uri="{FF2B5EF4-FFF2-40B4-BE49-F238E27FC236}">
                <a16:creationId xmlns:a16="http://schemas.microsoft.com/office/drawing/2014/main" id="{D3FD97BA-3FE6-F7B3-F3B5-F46C80B4DF35}"/>
              </a:ext>
            </a:extLst>
          </p:cNvPr>
          <p:cNvSpPr>
            <a:spLocks noGrp="1"/>
          </p:cNvSpPr>
          <p:nvPr>
            <p:ph type="title"/>
          </p:nvPr>
        </p:nvSpPr>
        <p:spPr/>
        <p:txBody>
          <a:bodyPr/>
          <a:lstStyle/>
          <a:p>
            <a:r>
              <a:rPr lang="en-US" dirty="0"/>
              <a:t>Node-RED nodes</a:t>
            </a:r>
          </a:p>
        </p:txBody>
      </p:sp>
      <p:sp>
        <p:nvSpPr>
          <p:cNvPr id="4" name="Date Placeholder 3">
            <a:extLst>
              <a:ext uri="{FF2B5EF4-FFF2-40B4-BE49-F238E27FC236}">
                <a16:creationId xmlns:a16="http://schemas.microsoft.com/office/drawing/2014/main" id="{27D338EA-20E9-DEB5-8273-7B763ECD03F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E1BF073C-F8CC-8D0D-8CFF-896AEF56DE1E}"/>
              </a:ext>
            </a:extLst>
          </p:cNvPr>
          <p:cNvSpPr>
            <a:spLocks noGrp="1"/>
          </p:cNvSpPr>
          <p:nvPr>
            <p:ph type="sldNum" sz="quarter" idx="4"/>
          </p:nvPr>
        </p:nvSpPr>
        <p:spPr/>
        <p:txBody>
          <a:bodyPr/>
          <a:lstStyle/>
          <a:p>
            <a:fld id="{B7527A74-2D87-4307-9531-5A57D9647EEB}" type="slidenum">
              <a:rPr lang="nl-BE" smtClean="0"/>
              <a:pPr/>
              <a:t>10</a:t>
            </a:fld>
            <a:endParaRPr lang="nl-BE" dirty="0"/>
          </a:p>
        </p:txBody>
      </p:sp>
    </p:spTree>
    <p:extLst>
      <p:ext uri="{BB962C8B-B14F-4D97-AF65-F5344CB8AC3E}">
        <p14:creationId xmlns:p14="http://schemas.microsoft.com/office/powerpoint/2010/main" val="797068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CC7BA5-3309-0B4D-9772-EB51775CC176}"/>
              </a:ext>
            </a:extLst>
          </p:cNvPr>
          <p:cNvSpPr>
            <a:spLocks noGrp="1"/>
          </p:cNvSpPr>
          <p:nvPr>
            <p:ph type="body" sz="quarter" idx="17"/>
          </p:nvPr>
        </p:nvSpPr>
        <p:spPr/>
        <p:txBody>
          <a:bodyPr/>
          <a:lstStyle/>
          <a:p>
            <a:r>
              <a:rPr lang="nl-BE" dirty="0"/>
              <a:t>An object is a special data </a:t>
            </a:r>
            <a:r>
              <a:rPr lang="nl-BE" dirty="0" err="1"/>
              <a:t>structure</a:t>
            </a:r>
            <a:r>
              <a:rPr lang="nl-BE" dirty="0"/>
              <a:t> </a:t>
            </a:r>
            <a:r>
              <a:rPr lang="nl-BE" dirty="0" err="1"/>
              <a:t>that</a:t>
            </a:r>
            <a:r>
              <a:rPr lang="nl-BE" dirty="0"/>
              <a:t> </a:t>
            </a:r>
            <a:r>
              <a:rPr lang="nl-BE" dirty="0" err="1"/>
              <a:t>lets</a:t>
            </a:r>
            <a:r>
              <a:rPr lang="nl-BE" dirty="0"/>
              <a:t> </a:t>
            </a:r>
            <a:r>
              <a:rPr lang="nl-BE" dirty="0" err="1"/>
              <a:t>you</a:t>
            </a:r>
            <a:r>
              <a:rPr lang="nl-BE" dirty="0"/>
              <a:t> store </a:t>
            </a:r>
            <a:r>
              <a:rPr lang="nl-BE" dirty="0" err="1"/>
              <a:t>values</a:t>
            </a:r>
            <a:r>
              <a:rPr lang="nl-BE" dirty="0"/>
              <a:t> in </a:t>
            </a:r>
            <a:r>
              <a:rPr lang="nl-BE" dirty="0" err="1"/>
              <a:t>key-values</a:t>
            </a:r>
            <a:r>
              <a:rPr lang="nl-BE" dirty="0"/>
              <a:t> pairs.</a:t>
            </a:r>
          </a:p>
          <a:p>
            <a:pPr marL="571500" lvl="0" indent="-571500" defTabSz="914400" eaLnBrk="0" fontAlgn="base" hangingPunct="0">
              <a:lnSpc>
                <a:spcPct val="100000"/>
              </a:lnSpc>
              <a:spcBef>
                <a:spcPct val="0"/>
              </a:spcBef>
              <a:spcAft>
                <a:spcPct val="0"/>
              </a:spcAft>
              <a:buFont typeface="Arial" panose="020B0604020202020204" pitchFamily="34" charset="0"/>
              <a:buChar char="•"/>
            </a:pPr>
            <a:r>
              <a:rPr lang="en-US" altLang="en-US" sz="3200" dirty="0">
                <a:latin typeface="Arial" panose="020B0604020202020204" pitchFamily="34" charset="0"/>
              </a:rPr>
              <a:t>A </a:t>
            </a:r>
            <a:r>
              <a:rPr lang="en-US" altLang="en-US" sz="3200" b="1" dirty="0">
                <a:latin typeface="Arial" panose="020B0604020202020204" pitchFamily="34" charset="0"/>
              </a:rPr>
              <a:t>key</a:t>
            </a:r>
            <a:r>
              <a:rPr lang="en-US" altLang="en-US" sz="3200" dirty="0">
                <a:latin typeface="Arial" panose="020B0604020202020204" pitchFamily="34" charset="0"/>
              </a:rPr>
              <a:t> (also called a </a:t>
            </a:r>
            <a:r>
              <a:rPr lang="en-US" altLang="en-US" sz="3200" i="1" dirty="0">
                <a:latin typeface="Arial" panose="020B0604020202020204" pitchFamily="34" charset="0"/>
              </a:rPr>
              <a:t>property name</a:t>
            </a:r>
            <a:r>
              <a:rPr lang="en-US" altLang="en-US" sz="3200" dirty="0">
                <a:latin typeface="Arial" panose="020B0604020202020204" pitchFamily="34" charset="0"/>
              </a:rPr>
              <a:t>) is usually a string.</a:t>
            </a:r>
          </a:p>
          <a:p>
            <a:pPr marL="571500" lvl="0" indent="-571500" defTabSz="914400" eaLnBrk="0" fontAlgn="base" hangingPunct="0">
              <a:lnSpc>
                <a:spcPct val="100000"/>
              </a:lnSpc>
              <a:spcBef>
                <a:spcPct val="0"/>
              </a:spcBef>
              <a:spcAft>
                <a:spcPct val="0"/>
              </a:spcAft>
              <a:buFont typeface="Arial" panose="020B0604020202020204" pitchFamily="34" charset="0"/>
              <a:buChar char="•"/>
            </a:pPr>
            <a:r>
              <a:rPr lang="en-US" altLang="en-US" sz="3200" dirty="0">
                <a:latin typeface="Arial" panose="020B0604020202020204" pitchFamily="34" charset="0"/>
              </a:rPr>
              <a:t>A </a:t>
            </a:r>
            <a:r>
              <a:rPr lang="en-US" altLang="en-US" sz="3200" b="1" dirty="0">
                <a:latin typeface="Arial" panose="020B0604020202020204" pitchFamily="34" charset="0"/>
              </a:rPr>
              <a:t>value</a:t>
            </a:r>
            <a:r>
              <a:rPr lang="en-US" altLang="en-US" sz="3200" dirty="0">
                <a:latin typeface="Arial" panose="020B0604020202020204" pitchFamily="34" charset="0"/>
              </a:rPr>
              <a:t> can be anything: a number, string, array, function, or even another object.</a:t>
            </a:r>
          </a:p>
          <a:p>
            <a:endParaRPr lang="nl-BE" dirty="0"/>
          </a:p>
          <a:p>
            <a:endParaRPr lang="en-US" dirty="0"/>
          </a:p>
        </p:txBody>
      </p:sp>
      <p:sp>
        <p:nvSpPr>
          <p:cNvPr id="3" name="Title 2">
            <a:extLst>
              <a:ext uri="{FF2B5EF4-FFF2-40B4-BE49-F238E27FC236}">
                <a16:creationId xmlns:a16="http://schemas.microsoft.com/office/drawing/2014/main" id="{72BF8277-6C0E-394E-D21C-E2526CA94FB6}"/>
              </a:ext>
            </a:extLst>
          </p:cNvPr>
          <p:cNvSpPr>
            <a:spLocks noGrp="1"/>
          </p:cNvSpPr>
          <p:nvPr>
            <p:ph type="title"/>
          </p:nvPr>
        </p:nvSpPr>
        <p:spPr/>
        <p:txBody>
          <a:bodyPr/>
          <a:lstStyle/>
          <a:p>
            <a:r>
              <a:rPr lang="nl-BE" dirty="0"/>
              <a:t>Java script object </a:t>
            </a:r>
            <a:endParaRPr lang="en-US" dirty="0"/>
          </a:p>
        </p:txBody>
      </p:sp>
      <p:sp>
        <p:nvSpPr>
          <p:cNvPr id="4" name="Date Placeholder 3">
            <a:extLst>
              <a:ext uri="{FF2B5EF4-FFF2-40B4-BE49-F238E27FC236}">
                <a16:creationId xmlns:a16="http://schemas.microsoft.com/office/drawing/2014/main" id="{5184EC49-E54F-A658-0C65-6DC2025B2D39}"/>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D9BAA0C-54E9-1385-E280-62DDDA30A289}"/>
              </a:ext>
            </a:extLst>
          </p:cNvPr>
          <p:cNvSpPr>
            <a:spLocks noGrp="1"/>
          </p:cNvSpPr>
          <p:nvPr>
            <p:ph type="sldNum" sz="quarter" idx="4"/>
          </p:nvPr>
        </p:nvSpPr>
        <p:spPr/>
        <p:txBody>
          <a:bodyPr/>
          <a:lstStyle/>
          <a:p>
            <a:fld id="{B7527A74-2D87-4307-9531-5A57D9647EEB}" type="slidenum">
              <a:rPr lang="nl-BE" smtClean="0"/>
              <a:pPr/>
              <a:t>11</a:t>
            </a:fld>
            <a:endParaRPr lang="nl-BE" dirty="0"/>
          </a:p>
        </p:txBody>
      </p:sp>
      <p:pic>
        <p:nvPicPr>
          <p:cNvPr id="8" name="Picture 7">
            <a:extLst>
              <a:ext uri="{FF2B5EF4-FFF2-40B4-BE49-F238E27FC236}">
                <a16:creationId xmlns:a16="http://schemas.microsoft.com/office/drawing/2014/main" id="{33FE1A6F-9D5F-2C3B-8465-C6F10B2E010E}"/>
              </a:ext>
            </a:extLst>
          </p:cNvPr>
          <p:cNvPicPr>
            <a:picLocks noChangeAspect="1"/>
          </p:cNvPicPr>
          <p:nvPr/>
        </p:nvPicPr>
        <p:blipFill>
          <a:blip r:embed="rId2"/>
          <a:stretch>
            <a:fillRect/>
          </a:stretch>
        </p:blipFill>
        <p:spPr>
          <a:xfrm>
            <a:off x="1832246" y="4385685"/>
            <a:ext cx="6153514" cy="4592710"/>
          </a:xfrm>
          <a:prstGeom prst="rect">
            <a:avLst/>
          </a:prstGeom>
        </p:spPr>
      </p:pic>
    </p:spTree>
    <p:extLst>
      <p:ext uri="{BB962C8B-B14F-4D97-AF65-F5344CB8AC3E}">
        <p14:creationId xmlns:p14="http://schemas.microsoft.com/office/powerpoint/2010/main" val="836440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FA7F19-B87F-8BD8-DBD5-4F99F5810A1E}"/>
              </a:ext>
            </a:extLst>
          </p:cNvPr>
          <p:cNvSpPr>
            <a:spLocks noGrp="1"/>
          </p:cNvSpPr>
          <p:nvPr>
            <p:ph type="body" sz="quarter" idx="17"/>
          </p:nvPr>
        </p:nvSpPr>
        <p:spPr>
          <a:xfrm>
            <a:off x="1050131" y="2354401"/>
            <a:ext cx="15303191" cy="1767058"/>
          </a:xfrm>
        </p:spPr>
        <p:txBody>
          <a:bodyPr/>
          <a:lstStyle/>
          <a:p>
            <a:r>
              <a:rPr lang="en-US" dirty="0"/>
              <a:t>Node-RED nodes consume input messages and produce output messages.</a:t>
            </a:r>
          </a:p>
          <a:p>
            <a:r>
              <a:rPr lang="en-US" dirty="0"/>
              <a:t>Messages are JavaScript objects than contain a least a “payload” parameter.</a:t>
            </a:r>
          </a:p>
        </p:txBody>
      </p:sp>
      <p:sp>
        <p:nvSpPr>
          <p:cNvPr id="3" name="Title 2">
            <a:extLst>
              <a:ext uri="{FF2B5EF4-FFF2-40B4-BE49-F238E27FC236}">
                <a16:creationId xmlns:a16="http://schemas.microsoft.com/office/drawing/2014/main" id="{EABF657E-FA79-B1AA-EFB8-9A2E5EC85F03}"/>
              </a:ext>
            </a:extLst>
          </p:cNvPr>
          <p:cNvSpPr>
            <a:spLocks noGrp="1"/>
          </p:cNvSpPr>
          <p:nvPr>
            <p:ph type="title"/>
          </p:nvPr>
        </p:nvSpPr>
        <p:spPr/>
        <p:txBody>
          <a:bodyPr/>
          <a:lstStyle/>
          <a:p>
            <a:r>
              <a:rPr lang="en-US" dirty="0"/>
              <a:t>Messages</a:t>
            </a:r>
          </a:p>
        </p:txBody>
      </p:sp>
      <p:sp>
        <p:nvSpPr>
          <p:cNvPr id="4" name="Date Placeholder 3">
            <a:extLst>
              <a:ext uri="{FF2B5EF4-FFF2-40B4-BE49-F238E27FC236}">
                <a16:creationId xmlns:a16="http://schemas.microsoft.com/office/drawing/2014/main" id="{00044124-27A9-DAD7-5DBE-CB88A08E74F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300E1183-53FE-0513-6760-DEC7FD15160C}"/>
              </a:ext>
            </a:extLst>
          </p:cNvPr>
          <p:cNvSpPr>
            <a:spLocks noGrp="1"/>
          </p:cNvSpPr>
          <p:nvPr>
            <p:ph type="sldNum" sz="quarter" idx="4"/>
          </p:nvPr>
        </p:nvSpPr>
        <p:spPr/>
        <p:txBody>
          <a:bodyPr/>
          <a:lstStyle/>
          <a:p>
            <a:fld id="{B7527A74-2D87-4307-9531-5A57D9647EEB}" type="slidenum">
              <a:rPr lang="nl-BE" smtClean="0"/>
              <a:pPr/>
              <a:t>12</a:t>
            </a:fld>
            <a:endParaRPr lang="nl-BE" dirty="0"/>
          </a:p>
        </p:txBody>
      </p:sp>
      <p:pic>
        <p:nvPicPr>
          <p:cNvPr id="7" name="Picture 6">
            <a:extLst>
              <a:ext uri="{FF2B5EF4-FFF2-40B4-BE49-F238E27FC236}">
                <a16:creationId xmlns:a16="http://schemas.microsoft.com/office/drawing/2014/main" id="{882FE5D9-124A-A8B0-A4AE-CFD46ABF0C6F}"/>
              </a:ext>
            </a:extLst>
          </p:cNvPr>
          <p:cNvPicPr>
            <a:picLocks noChangeAspect="1"/>
          </p:cNvPicPr>
          <p:nvPr/>
        </p:nvPicPr>
        <p:blipFill>
          <a:blip r:embed="rId2"/>
          <a:stretch>
            <a:fillRect/>
          </a:stretch>
        </p:blipFill>
        <p:spPr>
          <a:xfrm>
            <a:off x="1057275" y="3572670"/>
            <a:ext cx="5536779" cy="1767058"/>
          </a:xfrm>
          <a:prstGeom prst="rect">
            <a:avLst/>
          </a:prstGeom>
        </p:spPr>
      </p:pic>
      <p:sp>
        <p:nvSpPr>
          <p:cNvPr id="8" name="Text Placeholder 1">
            <a:extLst>
              <a:ext uri="{FF2B5EF4-FFF2-40B4-BE49-F238E27FC236}">
                <a16:creationId xmlns:a16="http://schemas.microsoft.com/office/drawing/2014/main" id="{492320F7-95FA-C46C-C6A6-94CCDCBF8D98}"/>
              </a:ext>
            </a:extLst>
          </p:cNvPr>
          <p:cNvSpPr txBox="1">
            <a:spLocks/>
          </p:cNvSpPr>
          <p:nvPr/>
        </p:nvSpPr>
        <p:spPr>
          <a:xfrm>
            <a:off x="931315" y="5486227"/>
            <a:ext cx="14950369" cy="1071770"/>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Extend messages</a:t>
            </a:r>
          </a:p>
        </p:txBody>
      </p:sp>
      <p:pic>
        <p:nvPicPr>
          <p:cNvPr id="10" name="Picture 9">
            <a:extLst>
              <a:ext uri="{FF2B5EF4-FFF2-40B4-BE49-F238E27FC236}">
                <a16:creationId xmlns:a16="http://schemas.microsoft.com/office/drawing/2014/main" id="{D7903153-00DC-7B78-B589-8AC8ED2BBADF}"/>
              </a:ext>
            </a:extLst>
          </p:cNvPr>
          <p:cNvPicPr>
            <a:picLocks noChangeAspect="1"/>
          </p:cNvPicPr>
          <p:nvPr/>
        </p:nvPicPr>
        <p:blipFill>
          <a:blip r:embed="rId3"/>
          <a:stretch>
            <a:fillRect/>
          </a:stretch>
        </p:blipFill>
        <p:spPr>
          <a:xfrm>
            <a:off x="1050131" y="6191141"/>
            <a:ext cx="5908934" cy="2440970"/>
          </a:xfrm>
          <a:prstGeom prst="rect">
            <a:avLst/>
          </a:prstGeom>
        </p:spPr>
      </p:pic>
    </p:spTree>
    <p:extLst>
      <p:ext uri="{BB962C8B-B14F-4D97-AF65-F5344CB8AC3E}">
        <p14:creationId xmlns:p14="http://schemas.microsoft.com/office/powerpoint/2010/main" val="3071251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3FE485-90A5-ED40-BA63-8988874071D8}"/>
              </a:ext>
            </a:extLst>
          </p:cNvPr>
          <p:cNvSpPr>
            <a:spLocks noGrp="1"/>
          </p:cNvSpPr>
          <p:nvPr>
            <p:ph type="body" sz="quarter" idx="17"/>
          </p:nvPr>
        </p:nvSpPr>
        <p:spPr/>
        <p:txBody>
          <a:bodyPr/>
          <a:lstStyle/>
          <a:p>
            <a:r>
              <a:rPr lang="en-US" dirty="0"/>
              <a:t>Messages contain:</a:t>
            </a:r>
          </a:p>
          <a:p>
            <a:pPr marL="1257300" lvl="1" indent="-571500">
              <a:buFont typeface="Arial" panose="020B0604020202020204" pitchFamily="34" charset="0"/>
              <a:buChar char="•"/>
            </a:pPr>
            <a:r>
              <a:rPr lang="en-US" dirty="0"/>
              <a:t>	payload</a:t>
            </a:r>
          </a:p>
          <a:p>
            <a:pPr marL="1257300" lvl="1" indent="-571500">
              <a:buFont typeface="Arial" panose="020B0604020202020204" pitchFamily="34" charset="0"/>
              <a:buChar char="•"/>
            </a:pPr>
            <a:r>
              <a:rPr lang="en-US" dirty="0"/>
              <a:t>	topics</a:t>
            </a:r>
          </a:p>
          <a:p>
            <a:pPr marL="1257300" lvl="1" indent="-571500">
              <a:buFont typeface="Arial" panose="020B0604020202020204" pitchFamily="34" charset="0"/>
              <a:buChar char="•"/>
            </a:pPr>
            <a:r>
              <a:rPr lang="en-US" dirty="0"/>
              <a:t>	internal identifier</a:t>
            </a:r>
          </a:p>
          <a:p>
            <a:pPr marL="571500" indent="-571500">
              <a:buFont typeface="Arial" panose="020B0604020202020204" pitchFamily="34" charset="0"/>
              <a:buChar char="•"/>
            </a:pPr>
            <a:r>
              <a:rPr lang="en-US" dirty="0"/>
              <a:t>Message is a JSON object</a:t>
            </a:r>
          </a:p>
          <a:p>
            <a:endParaRPr lang="en-US" dirty="0"/>
          </a:p>
        </p:txBody>
      </p:sp>
      <p:sp>
        <p:nvSpPr>
          <p:cNvPr id="3" name="Title 2">
            <a:extLst>
              <a:ext uri="{FF2B5EF4-FFF2-40B4-BE49-F238E27FC236}">
                <a16:creationId xmlns:a16="http://schemas.microsoft.com/office/drawing/2014/main" id="{0AEC3ADA-6C77-569D-2F83-1E4674777790}"/>
              </a:ext>
            </a:extLst>
          </p:cNvPr>
          <p:cNvSpPr>
            <a:spLocks noGrp="1"/>
          </p:cNvSpPr>
          <p:nvPr>
            <p:ph type="title"/>
          </p:nvPr>
        </p:nvSpPr>
        <p:spPr/>
        <p:txBody>
          <a:bodyPr/>
          <a:lstStyle/>
          <a:p>
            <a:r>
              <a:rPr lang="en-US" dirty="0"/>
              <a:t>Message</a:t>
            </a:r>
          </a:p>
        </p:txBody>
      </p:sp>
      <p:sp>
        <p:nvSpPr>
          <p:cNvPr id="4" name="Date Placeholder 3">
            <a:extLst>
              <a:ext uri="{FF2B5EF4-FFF2-40B4-BE49-F238E27FC236}">
                <a16:creationId xmlns:a16="http://schemas.microsoft.com/office/drawing/2014/main" id="{18653D2E-A46A-90FF-8DAB-889703A26DA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2052849-A978-D750-45DE-92DC13BD51C2}"/>
              </a:ext>
            </a:extLst>
          </p:cNvPr>
          <p:cNvSpPr>
            <a:spLocks noGrp="1"/>
          </p:cNvSpPr>
          <p:nvPr>
            <p:ph type="sldNum" sz="quarter" idx="4"/>
          </p:nvPr>
        </p:nvSpPr>
        <p:spPr/>
        <p:txBody>
          <a:bodyPr/>
          <a:lstStyle/>
          <a:p>
            <a:fld id="{B7527A74-2D87-4307-9531-5A57D9647EEB}" type="slidenum">
              <a:rPr lang="nl-BE" smtClean="0"/>
              <a:pPr/>
              <a:t>13</a:t>
            </a:fld>
            <a:endParaRPr lang="nl-BE" dirty="0"/>
          </a:p>
        </p:txBody>
      </p:sp>
      <p:pic>
        <p:nvPicPr>
          <p:cNvPr id="7" name="Picture 6">
            <a:extLst>
              <a:ext uri="{FF2B5EF4-FFF2-40B4-BE49-F238E27FC236}">
                <a16:creationId xmlns:a16="http://schemas.microsoft.com/office/drawing/2014/main" id="{39C83C20-D55D-9738-81E0-69D7A19748DE}"/>
              </a:ext>
            </a:extLst>
          </p:cNvPr>
          <p:cNvPicPr>
            <a:picLocks noChangeAspect="1"/>
          </p:cNvPicPr>
          <p:nvPr/>
        </p:nvPicPr>
        <p:blipFill>
          <a:blip r:embed="rId2"/>
          <a:stretch>
            <a:fillRect/>
          </a:stretch>
        </p:blipFill>
        <p:spPr>
          <a:xfrm>
            <a:off x="8397030" y="1828798"/>
            <a:ext cx="6481000" cy="4659087"/>
          </a:xfrm>
          <a:prstGeom prst="rect">
            <a:avLst/>
          </a:prstGeom>
        </p:spPr>
      </p:pic>
    </p:spTree>
    <p:extLst>
      <p:ext uri="{BB962C8B-B14F-4D97-AF65-F5344CB8AC3E}">
        <p14:creationId xmlns:p14="http://schemas.microsoft.com/office/powerpoint/2010/main" val="394723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B551E-AD45-383D-5AE4-61367B3EBF02}"/>
              </a:ext>
            </a:extLst>
          </p:cNvPr>
          <p:cNvSpPr>
            <a:spLocks noGrp="1"/>
          </p:cNvSpPr>
          <p:nvPr>
            <p:ph type="body" sz="quarter" idx="17"/>
          </p:nvPr>
        </p:nvSpPr>
        <p:spPr/>
        <p:txBody>
          <a:bodyPr/>
          <a:lstStyle/>
          <a:p>
            <a:r>
              <a:rPr lang="en-US" dirty="0"/>
              <a:t>Demo:</a:t>
            </a:r>
          </a:p>
          <a:p>
            <a:endParaRPr lang="en-US" dirty="0"/>
          </a:p>
          <a:p>
            <a:endParaRPr lang="en-US" dirty="0"/>
          </a:p>
        </p:txBody>
      </p:sp>
      <p:sp>
        <p:nvSpPr>
          <p:cNvPr id="3" name="Title 2">
            <a:extLst>
              <a:ext uri="{FF2B5EF4-FFF2-40B4-BE49-F238E27FC236}">
                <a16:creationId xmlns:a16="http://schemas.microsoft.com/office/drawing/2014/main" id="{3A62C87E-5746-9A73-DAE2-4A16AC9544FA}"/>
              </a:ext>
            </a:extLst>
          </p:cNvPr>
          <p:cNvSpPr>
            <a:spLocks noGrp="1"/>
          </p:cNvSpPr>
          <p:nvPr>
            <p:ph type="title"/>
          </p:nvPr>
        </p:nvSpPr>
        <p:spPr/>
        <p:txBody>
          <a:bodyPr/>
          <a:lstStyle/>
          <a:p>
            <a:r>
              <a:rPr lang="en-US" dirty="0"/>
              <a:t>First flow : Hello world</a:t>
            </a:r>
          </a:p>
        </p:txBody>
      </p:sp>
      <p:sp>
        <p:nvSpPr>
          <p:cNvPr id="4" name="Date Placeholder 3">
            <a:extLst>
              <a:ext uri="{FF2B5EF4-FFF2-40B4-BE49-F238E27FC236}">
                <a16:creationId xmlns:a16="http://schemas.microsoft.com/office/drawing/2014/main" id="{FB721DE6-71D2-761B-1BAA-D426A3AC394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B10B7D7-1BBC-71A3-05F3-B2DD207A9B79}"/>
              </a:ext>
            </a:extLst>
          </p:cNvPr>
          <p:cNvSpPr>
            <a:spLocks noGrp="1"/>
          </p:cNvSpPr>
          <p:nvPr>
            <p:ph type="sldNum" sz="quarter" idx="4"/>
          </p:nvPr>
        </p:nvSpPr>
        <p:spPr/>
        <p:txBody>
          <a:bodyPr/>
          <a:lstStyle/>
          <a:p>
            <a:fld id="{B7527A74-2D87-4307-9531-5A57D9647EEB}" type="slidenum">
              <a:rPr lang="nl-BE" smtClean="0"/>
              <a:pPr/>
              <a:t>14</a:t>
            </a:fld>
            <a:endParaRPr lang="nl-BE" dirty="0"/>
          </a:p>
        </p:txBody>
      </p:sp>
      <p:pic>
        <p:nvPicPr>
          <p:cNvPr id="7" name="Picture 6">
            <a:extLst>
              <a:ext uri="{FF2B5EF4-FFF2-40B4-BE49-F238E27FC236}">
                <a16:creationId xmlns:a16="http://schemas.microsoft.com/office/drawing/2014/main" id="{E9D4DEC6-9CF3-8FB5-6463-FB918C7A3DFA}"/>
              </a:ext>
            </a:extLst>
          </p:cNvPr>
          <p:cNvPicPr>
            <a:picLocks noChangeAspect="1"/>
          </p:cNvPicPr>
          <p:nvPr/>
        </p:nvPicPr>
        <p:blipFill>
          <a:blip r:embed="rId2"/>
          <a:stretch>
            <a:fillRect/>
          </a:stretch>
        </p:blipFill>
        <p:spPr>
          <a:xfrm>
            <a:off x="228623" y="3112634"/>
            <a:ext cx="17397137" cy="5769825"/>
          </a:xfrm>
          <a:prstGeom prst="rect">
            <a:avLst/>
          </a:prstGeom>
        </p:spPr>
      </p:pic>
    </p:spTree>
    <p:extLst>
      <p:ext uri="{BB962C8B-B14F-4D97-AF65-F5344CB8AC3E}">
        <p14:creationId xmlns:p14="http://schemas.microsoft.com/office/powerpoint/2010/main" val="1846064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B551E-AD45-383D-5AE4-61367B3EBF02}"/>
              </a:ext>
            </a:extLst>
          </p:cNvPr>
          <p:cNvSpPr>
            <a:spLocks noGrp="1"/>
          </p:cNvSpPr>
          <p:nvPr>
            <p:ph type="body" sz="quarter" idx="17"/>
          </p:nvPr>
        </p:nvSpPr>
        <p:spPr/>
        <p:txBody>
          <a:bodyPr/>
          <a:lstStyle/>
          <a:p>
            <a:endParaRPr lang="en-US" dirty="0"/>
          </a:p>
          <a:p>
            <a:endParaRPr lang="en-US" dirty="0"/>
          </a:p>
        </p:txBody>
      </p:sp>
      <p:sp>
        <p:nvSpPr>
          <p:cNvPr id="3" name="Title 2">
            <a:extLst>
              <a:ext uri="{FF2B5EF4-FFF2-40B4-BE49-F238E27FC236}">
                <a16:creationId xmlns:a16="http://schemas.microsoft.com/office/drawing/2014/main" id="{3A62C87E-5746-9A73-DAE2-4A16AC9544FA}"/>
              </a:ext>
            </a:extLst>
          </p:cNvPr>
          <p:cNvSpPr>
            <a:spLocks noGrp="1"/>
          </p:cNvSpPr>
          <p:nvPr>
            <p:ph type="title"/>
          </p:nvPr>
        </p:nvSpPr>
        <p:spPr/>
        <p:txBody>
          <a:bodyPr/>
          <a:lstStyle/>
          <a:p>
            <a:r>
              <a:rPr lang="en-US" dirty="0"/>
              <a:t>First flow :  Info &amp; Help</a:t>
            </a:r>
          </a:p>
        </p:txBody>
      </p:sp>
      <p:sp>
        <p:nvSpPr>
          <p:cNvPr id="4" name="Date Placeholder 3">
            <a:extLst>
              <a:ext uri="{FF2B5EF4-FFF2-40B4-BE49-F238E27FC236}">
                <a16:creationId xmlns:a16="http://schemas.microsoft.com/office/drawing/2014/main" id="{FB721DE6-71D2-761B-1BAA-D426A3AC394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B10B7D7-1BBC-71A3-05F3-B2DD207A9B79}"/>
              </a:ext>
            </a:extLst>
          </p:cNvPr>
          <p:cNvSpPr>
            <a:spLocks noGrp="1"/>
          </p:cNvSpPr>
          <p:nvPr>
            <p:ph type="sldNum" sz="quarter" idx="4"/>
          </p:nvPr>
        </p:nvSpPr>
        <p:spPr/>
        <p:txBody>
          <a:bodyPr/>
          <a:lstStyle/>
          <a:p>
            <a:fld id="{B7527A74-2D87-4307-9531-5A57D9647EEB}" type="slidenum">
              <a:rPr lang="nl-BE" smtClean="0"/>
              <a:pPr/>
              <a:t>15</a:t>
            </a:fld>
            <a:endParaRPr lang="nl-BE" dirty="0"/>
          </a:p>
        </p:txBody>
      </p:sp>
      <p:pic>
        <p:nvPicPr>
          <p:cNvPr id="8" name="Picture 7">
            <a:extLst>
              <a:ext uri="{FF2B5EF4-FFF2-40B4-BE49-F238E27FC236}">
                <a16:creationId xmlns:a16="http://schemas.microsoft.com/office/drawing/2014/main" id="{3C46867B-37EB-976A-6260-74E4358D5079}"/>
              </a:ext>
            </a:extLst>
          </p:cNvPr>
          <p:cNvPicPr>
            <a:picLocks noChangeAspect="1"/>
          </p:cNvPicPr>
          <p:nvPr/>
        </p:nvPicPr>
        <p:blipFill>
          <a:blip r:embed="rId2"/>
          <a:stretch>
            <a:fillRect/>
          </a:stretch>
        </p:blipFill>
        <p:spPr>
          <a:xfrm>
            <a:off x="510139" y="1828799"/>
            <a:ext cx="11615782" cy="7364941"/>
          </a:xfrm>
          <a:prstGeom prst="rect">
            <a:avLst/>
          </a:prstGeom>
        </p:spPr>
      </p:pic>
    </p:spTree>
    <p:extLst>
      <p:ext uri="{BB962C8B-B14F-4D97-AF65-F5344CB8AC3E}">
        <p14:creationId xmlns:p14="http://schemas.microsoft.com/office/powerpoint/2010/main" val="213121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B551E-AD45-383D-5AE4-61367B3EBF02}"/>
              </a:ext>
            </a:extLst>
          </p:cNvPr>
          <p:cNvSpPr>
            <a:spLocks noGrp="1"/>
          </p:cNvSpPr>
          <p:nvPr>
            <p:ph type="body" sz="quarter" idx="17"/>
          </p:nvPr>
        </p:nvSpPr>
        <p:spPr/>
        <p:txBody>
          <a:bodyPr/>
          <a:lstStyle/>
          <a:p>
            <a:endParaRPr lang="en-US" dirty="0"/>
          </a:p>
          <a:p>
            <a:endParaRPr lang="en-US" dirty="0"/>
          </a:p>
        </p:txBody>
      </p:sp>
      <p:sp>
        <p:nvSpPr>
          <p:cNvPr id="3" name="Title 2">
            <a:extLst>
              <a:ext uri="{FF2B5EF4-FFF2-40B4-BE49-F238E27FC236}">
                <a16:creationId xmlns:a16="http://schemas.microsoft.com/office/drawing/2014/main" id="{3A62C87E-5746-9A73-DAE2-4A16AC9544FA}"/>
              </a:ext>
            </a:extLst>
          </p:cNvPr>
          <p:cNvSpPr>
            <a:spLocks noGrp="1"/>
          </p:cNvSpPr>
          <p:nvPr>
            <p:ph type="title"/>
          </p:nvPr>
        </p:nvSpPr>
        <p:spPr/>
        <p:txBody>
          <a:bodyPr/>
          <a:lstStyle/>
          <a:p>
            <a:r>
              <a:rPr lang="en-US" dirty="0"/>
              <a:t>First flow :  Debug</a:t>
            </a:r>
          </a:p>
        </p:txBody>
      </p:sp>
      <p:sp>
        <p:nvSpPr>
          <p:cNvPr id="4" name="Date Placeholder 3">
            <a:extLst>
              <a:ext uri="{FF2B5EF4-FFF2-40B4-BE49-F238E27FC236}">
                <a16:creationId xmlns:a16="http://schemas.microsoft.com/office/drawing/2014/main" id="{FB721DE6-71D2-761B-1BAA-D426A3AC394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2B10B7D7-1BBC-71A3-05F3-B2DD207A9B79}"/>
              </a:ext>
            </a:extLst>
          </p:cNvPr>
          <p:cNvSpPr>
            <a:spLocks noGrp="1"/>
          </p:cNvSpPr>
          <p:nvPr>
            <p:ph type="sldNum" sz="quarter" idx="4"/>
          </p:nvPr>
        </p:nvSpPr>
        <p:spPr/>
        <p:txBody>
          <a:bodyPr/>
          <a:lstStyle/>
          <a:p>
            <a:fld id="{B7527A74-2D87-4307-9531-5A57D9647EEB}" type="slidenum">
              <a:rPr lang="nl-BE" smtClean="0"/>
              <a:pPr/>
              <a:t>16</a:t>
            </a:fld>
            <a:endParaRPr lang="nl-BE" dirty="0"/>
          </a:p>
        </p:txBody>
      </p:sp>
      <p:pic>
        <p:nvPicPr>
          <p:cNvPr id="7" name="Picture 6">
            <a:extLst>
              <a:ext uri="{FF2B5EF4-FFF2-40B4-BE49-F238E27FC236}">
                <a16:creationId xmlns:a16="http://schemas.microsoft.com/office/drawing/2014/main" id="{984687C4-E8C8-2ECC-3E13-31B4DDB113E2}"/>
              </a:ext>
            </a:extLst>
          </p:cNvPr>
          <p:cNvPicPr>
            <a:picLocks noChangeAspect="1"/>
          </p:cNvPicPr>
          <p:nvPr/>
        </p:nvPicPr>
        <p:blipFill>
          <a:blip r:embed="rId2"/>
          <a:stretch>
            <a:fillRect/>
          </a:stretch>
        </p:blipFill>
        <p:spPr>
          <a:xfrm>
            <a:off x="1057275" y="1828799"/>
            <a:ext cx="10397987" cy="5254375"/>
          </a:xfrm>
          <a:prstGeom prst="rect">
            <a:avLst/>
          </a:prstGeom>
        </p:spPr>
      </p:pic>
      <p:pic>
        <p:nvPicPr>
          <p:cNvPr id="10" name="Picture 9">
            <a:extLst>
              <a:ext uri="{FF2B5EF4-FFF2-40B4-BE49-F238E27FC236}">
                <a16:creationId xmlns:a16="http://schemas.microsoft.com/office/drawing/2014/main" id="{B37C4701-9370-BB52-D45A-6413B7186350}"/>
              </a:ext>
            </a:extLst>
          </p:cNvPr>
          <p:cNvPicPr>
            <a:picLocks noChangeAspect="1"/>
          </p:cNvPicPr>
          <p:nvPr/>
        </p:nvPicPr>
        <p:blipFill>
          <a:blip r:embed="rId3"/>
          <a:stretch>
            <a:fillRect/>
          </a:stretch>
        </p:blipFill>
        <p:spPr>
          <a:xfrm>
            <a:off x="8226588" y="5254791"/>
            <a:ext cx="8688012" cy="2676899"/>
          </a:xfrm>
          <a:prstGeom prst="rect">
            <a:avLst/>
          </a:prstGeom>
        </p:spPr>
      </p:pic>
    </p:spTree>
    <p:extLst>
      <p:ext uri="{BB962C8B-B14F-4D97-AF65-F5344CB8AC3E}">
        <p14:creationId xmlns:p14="http://schemas.microsoft.com/office/powerpoint/2010/main" val="306778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873111-9B82-F958-EB29-F562A585C791}"/>
              </a:ext>
            </a:extLst>
          </p:cNvPr>
          <p:cNvSpPr>
            <a:spLocks noGrp="1"/>
          </p:cNvSpPr>
          <p:nvPr>
            <p:ph type="title"/>
          </p:nvPr>
        </p:nvSpPr>
        <p:spPr>
          <a:xfrm>
            <a:off x="998692" y="908619"/>
            <a:ext cx="16575629" cy="630355"/>
          </a:xfrm>
        </p:spPr>
        <p:txBody>
          <a:bodyPr/>
          <a:lstStyle/>
          <a:p>
            <a:r>
              <a:rPr lang="en-US" dirty="0"/>
              <a:t>First flow =&gt; JSON object</a:t>
            </a:r>
          </a:p>
        </p:txBody>
      </p:sp>
      <p:sp>
        <p:nvSpPr>
          <p:cNvPr id="4" name="Date Placeholder 3">
            <a:extLst>
              <a:ext uri="{FF2B5EF4-FFF2-40B4-BE49-F238E27FC236}">
                <a16:creationId xmlns:a16="http://schemas.microsoft.com/office/drawing/2014/main" id="{A048AA8E-E4F7-7A0C-1CF0-6A346FFFD00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D69DEBF6-0897-A2B5-C69D-2015F777AB46}"/>
              </a:ext>
            </a:extLst>
          </p:cNvPr>
          <p:cNvSpPr>
            <a:spLocks noGrp="1"/>
          </p:cNvSpPr>
          <p:nvPr>
            <p:ph type="sldNum" sz="quarter" idx="4"/>
          </p:nvPr>
        </p:nvSpPr>
        <p:spPr/>
        <p:txBody>
          <a:bodyPr/>
          <a:lstStyle/>
          <a:p>
            <a:fld id="{B7527A74-2D87-4307-9531-5A57D9647EEB}" type="slidenum">
              <a:rPr lang="nl-BE" smtClean="0"/>
              <a:pPr/>
              <a:t>17</a:t>
            </a:fld>
            <a:endParaRPr lang="nl-BE" dirty="0"/>
          </a:p>
        </p:txBody>
      </p:sp>
      <p:pic>
        <p:nvPicPr>
          <p:cNvPr id="7" name="Picture 6">
            <a:extLst>
              <a:ext uri="{FF2B5EF4-FFF2-40B4-BE49-F238E27FC236}">
                <a16:creationId xmlns:a16="http://schemas.microsoft.com/office/drawing/2014/main" id="{E62BD918-03F0-DB2D-484C-E6F5E8C52A79}"/>
              </a:ext>
            </a:extLst>
          </p:cNvPr>
          <p:cNvPicPr>
            <a:picLocks noChangeAspect="1"/>
          </p:cNvPicPr>
          <p:nvPr/>
        </p:nvPicPr>
        <p:blipFill>
          <a:blip r:embed="rId2"/>
          <a:stretch>
            <a:fillRect/>
          </a:stretch>
        </p:blipFill>
        <p:spPr>
          <a:xfrm>
            <a:off x="2272254" y="5167005"/>
            <a:ext cx="10390256" cy="3081800"/>
          </a:xfrm>
          <a:prstGeom prst="rect">
            <a:avLst/>
          </a:prstGeom>
        </p:spPr>
      </p:pic>
      <p:pic>
        <p:nvPicPr>
          <p:cNvPr id="9" name="Picture 8">
            <a:extLst>
              <a:ext uri="{FF2B5EF4-FFF2-40B4-BE49-F238E27FC236}">
                <a16:creationId xmlns:a16="http://schemas.microsoft.com/office/drawing/2014/main" id="{EDBD09E0-5F6A-20E1-0A9E-08C592D1C9AF}"/>
              </a:ext>
            </a:extLst>
          </p:cNvPr>
          <p:cNvPicPr>
            <a:picLocks noChangeAspect="1"/>
          </p:cNvPicPr>
          <p:nvPr/>
        </p:nvPicPr>
        <p:blipFill>
          <a:blip r:embed="rId3"/>
          <a:stretch>
            <a:fillRect/>
          </a:stretch>
        </p:blipFill>
        <p:spPr>
          <a:xfrm>
            <a:off x="8334630" y="1748385"/>
            <a:ext cx="9119138" cy="3182159"/>
          </a:xfrm>
          <a:prstGeom prst="rect">
            <a:avLst/>
          </a:prstGeom>
        </p:spPr>
      </p:pic>
      <p:pic>
        <p:nvPicPr>
          <p:cNvPr id="8" name="Picture 7">
            <a:extLst>
              <a:ext uri="{FF2B5EF4-FFF2-40B4-BE49-F238E27FC236}">
                <a16:creationId xmlns:a16="http://schemas.microsoft.com/office/drawing/2014/main" id="{21DDA3E5-D070-8FA1-387D-326FC4628557}"/>
              </a:ext>
            </a:extLst>
          </p:cNvPr>
          <p:cNvPicPr>
            <a:picLocks noChangeAspect="1"/>
          </p:cNvPicPr>
          <p:nvPr/>
        </p:nvPicPr>
        <p:blipFill>
          <a:blip r:embed="rId4"/>
          <a:stretch>
            <a:fillRect/>
          </a:stretch>
        </p:blipFill>
        <p:spPr>
          <a:xfrm>
            <a:off x="834232" y="1881854"/>
            <a:ext cx="4871600" cy="2679135"/>
          </a:xfrm>
          <a:prstGeom prst="rect">
            <a:avLst/>
          </a:prstGeom>
        </p:spPr>
      </p:pic>
      <p:sp>
        <p:nvSpPr>
          <p:cNvPr id="10" name="Arrow: Right 9">
            <a:extLst>
              <a:ext uri="{FF2B5EF4-FFF2-40B4-BE49-F238E27FC236}">
                <a16:creationId xmlns:a16="http://schemas.microsoft.com/office/drawing/2014/main" id="{D7DD1EB8-C374-82B9-DF8B-F87641C1428C}"/>
              </a:ext>
            </a:extLst>
          </p:cNvPr>
          <p:cNvSpPr/>
          <p:nvPr/>
        </p:nvSpPr>
        <p:spPr>
          <a:xfrm>
            <a:off x="6124506" y="3221421"/>
            <a:ext cx="1539350" cy="3835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7F150F-DF05-E143-3357-0AF8C98C9557}"/>
              </a:ext>
            </a:extLst>
          </p:cNvPr>
          <p:cNvSpPr/>
          <p:nvPr/>
        </p:nvSpPr>
        <p:spPr>
          <a:xfrm>
            <a:off x="4736460" y="2670837"/>
            <a:ext cx="835459" cy="550584"/>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2032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F9E76-1E9A-EB88-3E98-591E6AB8B9FC}"/>
              </a:ext>
            </a:extLst>
          </p:cNvPr>
          <p:cNvSpPr>
            <a:spLocks noGrp="1"/>
          </p:cNvSpPr>
          <p:nvPr>
            <p:ph type="body" sz="quarter" idx="17"/>
          </p:nvPr>
        </p:nvSpPr>
        <p:spPr>
          <a:xfrm>
            <a:off x="1050132" y="2354401"/>
            <a:ext cx="9713034" cy="6103800"/>
          </a:xfrm>
        </p:spPr>
        <p:txBody>
          <a:bodyPr/>
          <a:lstStyle/>
          <a:p>
            <a:r>
              <a:rPr lang="en-US" dirty="0"/>
              <a:t>Route messages based on their property values or sequence position.  </a:t>
            </a:r>
          </a:p>
        </p:txBody>
      </p:sp>
      <p:sp>
        <p:nvSpPr>
          <p:cNvPr id="3" name="Title 2">
            <a:extLst>
              <a:ext uri="{FF2B5EF4-FFF2-40B4-BE49-F238E27FC236}">
                <a16:creationId xmlns:a16="http://schemas.microsoft.com/office/drawing/2014/main" id="{D8405C35-00EB-92C0-A20E-50267DEAA62D}"/>
              </a:ext>
            </a:extLst>
          </p:cNvPr>
          <p:cNvSpPr>
            <a:spLocks noGrp="1"/>
          </p:cNvSpPr>
          <p:nvPr>
            <p:ph type="title"/>
          </p:nvPr>
        </p:nvSpPr>
        <p:spPr/>
        <p:txBody>
          <a:bodyPr/>
          <a:lstStyle/>
          <a:p>
            <a:r>
              <a:rPr lang="en-US" dirty="0"/>
              <a:t>Node-RED =&gt; switch</a:t>
            </a:r>
          </a:p>
        </p:txBody>
      </p:sp>
      <p:sp>
        <p:nvSpPr>
          <p:cNvPr id="4" name="Date Placeholder 3">
            <a:extLst>
              <a:ext uri="{FF2B5EF4-FFF2-40B4-BE49-F238E27FC236}">
                <a16:creationId xmlns:a16="http://schemas.microsoft.com/office/drawing/2014/main" id="{8C5227B2-1AB7-461C-5237-B955E2E2ABCE}"/>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A1A9FDF-C3DE-50DA-B181-F2E835629EC4}"/>
              </a:ext>
            </a:extLst>
          </p:cNvPr>
          <p:cNvSpPr>
            <a:spLocks noGrp="1"/>
          </p:cNvSpPr>
          <p:nvPr>
            <p:ph type="sldNum" sz="quarter" idx="4"/>
          </p:nvPr>
        </p:nvSpPr>
        <p:spPr/>
        <p:txBody>
          <a:bodyPr/>
          <a:lstStyle/>
          <a:p>
            <a:fld id="{B7527A74-2D87-4307-9531-5A57D9647EEB}" type="slidenum">
              <a:rPr lang="nl-BE" smtClean="0"/>
              <a:pPr/>
              <a:t>18</a:t>
            </a:fld>
            <a:endParaRPr lang="nl-BE" dirty="0"/>
          </a:p>
        </p:txBody>
      </p:sp>
      <p:pic>
        <p:nvPicPr>
          <p:cNvPr id="7" name="Picture 6">
            <a:extLst>
              <a:ext uri="{FF2B5EF4-FFF2-40B4-BE49-F238E27FC236}">
                <a16:creationId xmlns:a16="http://schemas.microsoft.com/office/drawing/2014/main" id="{6A36D78B-7193-3229-3FA9-9DEAB5B46438}"/>
              </a:ext>
            </a:extLst>
          </p:cNvPr>
          <p:cNvPicPr>
            <a:picLocks noChangeAspect="1"/>
          </p:cNvPicPr>
          <p:nvPr/>
        </p:nvPicPr>
        <p:blipFill>
          <a:blip r:embed="rId2"/>
          <a:stretch>
            <a:fillRect/>
          </a:stretch>
        </p:blipFill>
        <p:spPr>
          <a:xfrm>
            <a:off x="10763165" y="888883"/>
            <a:ext cx="6046958" cy="8159817"/>
          </a:xfrm>
          <a:prstGeom prst="rect">
            <a:avLst/>
          </a:prstGeom>
        </p:spPr>
      </p:pic>
      <p:pic>
        <p:nvPicPr>
          <p:cNvPr id="9" name="Picture 8">
            <a:extLst>
              <a:ext uri="{FF2B5EF4-FFF2-40B4-BE49-F238E27FC236}">
                <a16:creationId xmlns:a16="http://schemas.microsoft.com/office/drawing/2014/main" id="{E6B008A0-729C-85E2-8B54-FB630D5A67FC}"/>
              </a:ext>
            </a:extLst>
          </p:cNvPr>
          <p:cNvPicPr>
            <a:picLocks noChangeAspect="1"/>
          </p:cNvPicPr>
          <p:nvPr/>
        </p:nvPicPr>
        <p:blipFill>
          <a:blip r:embed="rId3"/>
          <a:stretch>
            <a:fillRect/>
          </a:stretch>
        </p:blipFill>
        <p:spPr>
          <a:xfrm>
            <a:off x="2011680" y="3781719"/>
            <a:ext cx="7653318" cy="5076356"/>
          </a:xfrm>
          <a:prstGeom prst="rect">
            <a:avLst/>
          </a:prstGeom>
        </p:spPr>
      </p:pic>
    </p:spTree>
    <p:extLst>
      <p:ext uri="{BB962C8B-B14F-4D97-AF65-F5344CB8AC3E}">
        <p14:creationId xmlns:p14="http://schemas.microsoft.com/office/powerpoint/2010/main" val="3736936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C12EFE-1C55-D794-1619-FC40D9D186E4}"/>
              </a:ext>
            </a:extLst>
          </p:cNvPr>
          <p:cNvSpPr>
            <a:spLocks noGrp="1"/>
          </p:cNvSpPr>
          <p:nvPr>
            <p:ph type="body" sz="quarter" idx="17"/>
          </p:nvPr>
        </p:nvSpPr>
        <p:spPr>
          <a:xfrm>
            <a:off x="1050131" y="2354401"/>
            <a:ext cx="6524951" cy="6103800"/>
          </a:xfrm>
        </p:spPr>
        <p:txBody>
          <a:bodyPr/>
          <a:lstStyle/>
          <a:p>
            <a:r>
              <a:rPr lang="en-US" dirty="0"/>
              <a:t>Create an injection node with a few topics and JSON object in the payload.</a:t>
            </a:r>
          </a:p>
          <a:p>
            <a:r>
              <a:rPr lang="en-US" dirty="0"/>
              <a:t> </a:t>
            </a:r>
          </a:p>
        </p:txBody>
      </p:sp>
      <p:sp>
        <p:nvSpPr>
          <p:cNvPr id="3" name="Title 2">
            <a:extLst>
              <a:ext uri="{FF2B5EF4-FFF2-40B4-BE49-F238E27FC236}">
                <a16:creationId xmlns:a16="http://schemas.microsoft.com/office/drawing/2014/main" id="{1B6429C7-9040-AB85-3FAE-B35C6DDCF499}"/>
              </a:ext>
            </a:extLst>
          </p:cNvPr>
          <p:cNvSpPr>
            <a:spLocks noGrp="1"/>
          </p:cNvSpPr>
          <p:nvPr>
            <p:ph type="title"/>
          </p:nvPr>
        </p:nvSpPr>
        <p:spPr/>
        <p:txBody>
          <a:bodyPr/>
          <a:lstStyle/>
          <a:p>
            <a:r>
              <a:rPr lang="en-US" dirty="0"/>
              <a:t>Exercise : switch with topics and JSON</a:t>
            </a:r>
          </a:p>
        </p:txBody>
      </p:sp>
      <p:sp>
        <p:nvSpPr>
          <p:cNvPr id="4" name="Date Placeholder 3">
            <a:extLst>
              <a:ext uri="{FF2B5EF4-FFF2-40B4-BE49-F238E27FC236}">
                <a16:creationId xmlns:a16="http://schemas.microsoft.com/office/drawing/2014/main" id="{22388439-8932-15A2-EDD8-07E486CE708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CA28602-D111-388E-69F4-A0AE96C47E19}"/>
              </a:ext>
            </a:extLst>
          </p:cNvPr>
          <p:cNvSpPr>
            <a:spLocks noGrp="1"/>
          </p:cNvSpPr>
          <p:nvPr>
            <p:ph type="sldNum" sz="quarter" idx="4"/>
          </p:nvPr>
        </p:nvSpPr>
        <p:spPr/>
        <p:txBody>
          <a:bodyPr/>
          <a:lstStyle/>
          <a:p>
            <a:fld id="{B7527A74-2D87-4307-9531-5A57D9647EEB}" type="slidenum">
              <a:rPr lang="nl-BE" smtClean="0"/>
              <a:pPr/>
              <a:t>19</a:t>
            </a:fld>
            <a:endParaRPr lang="nl-BE" dirty="0"/>
          </a:p>
        </p:txBody>
      </p:sp>
      <p:pic>
        <p:nvPicPr>
          <p:cNvPr id="7" name="Picture 6">
            <a:extLst>
              <a:ext uri="{FF2B5EF4-FFF2-40B4-BE49-F238E27FC236}">
                <a16:creationId xmlns:a16="http://schemas.microsoft.com/office/drawing/2014/main" id="{164AFF6E-624C-0477-B892-7DCE051AB70B}"/>
              </a:ext>
            </a:extLst>
          </p:cNvPr>
          <p:cNvPicPr>
            <a:picLocks noChangeAspect="1"/>
          </p:cNvPicPr>
          <p:nvPr/>
        </p:nvPicPr>
        <p:blipFill>
          <a:blip r:embed="rId2"/>
          <a:stretch>
            <a:fillRect/>
          </a:stretch>
        </p:blipFill>
        <p:spPr>
          <a:xfrm>
            <a:off x="7740942" y="2121972"/>
            <a:ext cx="9697803" cy="5715798"/>
          </a:xfrm>
          <a:prstGeom prst="rect">
            <a:avLst/>
          </a:prstGeom>
        </p:spPr>
      </p:pic>
    </p:spTree>
    <p:extLst>
      <p:ext uri="{BB962C8B-B14F-4D97-AF65-F5344CB8AC3E}">
        <p14:creationId xmlns:p14="http://schemas.microsoft.com/office/powerpoint/2010/main" val="227100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7230C-1131-CF15-2751-76C52A4451F8}"/>
              </a:ext>
            </a:extLst>
          </p:cNvPr>
          <p:cNvSpPr>
            <a:spLocks noGrp="1"/>
          </p:cNvSpPr>
          <p:nvPr>
            <p:ph type="body" sz="quarter" idx="17"/>
          </p:nvPr>
        </p:nvSpPr>
        <p:spPr>
          <a:xfrm>
            <a:off x="856185" y="1806713"/>
            <a:ext cx="16575629" cy="6103800"/>
          </a:xfrm>
        </p:spPr>
        <p:txBody>
          <a:bodyPr/>
          <a:lstStyle/>
          <a:p>
            <a:pPr marL="342900" indent="-342900">
              <a:buFont typeface="Arial" panose="020B0604020202020204" pitchFamily="34" charset="0"/>
              <a:buChar char="•"/>
            </a:pPr>
            <a:r>
              <a:rPr lang="nl-BE" dirty="0">
                <a:latin typeface="Calibri Light" panose="020F0302020204030204" pitchFamily="34" charset="0"/>
                <a:cs typeface="Calibri Light" panose="020F0302020204030204" pitchFamily="34" charset="0"/>
              </a:rPr>
              <a:t>Intro</a:t>
            </a:r>
          </a:p>
          <a:p>
            <a:pPr marL="702310" lvl="1" indent="-342900">
              <a:buFont typeface="Arial" panose="020B0604020202020204" pitchFamily="34" charset="0"/>
              <a:buChar char="•"/>
            </a:pPr>
            <a:r>
              <a:rPr lang="nl-BE" dirty="0">
                <a:latin typeface="Calibri Light" panose="020F0302020204030204" pitchFamily="34" charset="0"/>
                <a:cs typeface="Calibri Light" panose="020F0302020204030204" pitchFamily="34" charset="0"/>
              </a:rPr>
              <a:t>A lot of </a:t>
            </a:r>
            <a:r>
              <a:rPr lang="nl-BE" dirty="0" err="1">
                <a:latin typeface="Calibri Light" panose="020F0302020204030204" pitchFamily="34" charset="0"/>
                <a:cs typeface="Calibri Light" panose="020F0302020204030204" pitchFamily="34" charset="0"/>
              </a:rPr>
              <a:t>technologies</a:t>
            </a:r>
            <a:r>
              <a:rPr lang="nl-BE" dirty="0">
                <a:latin typeface="Calibri Light" panose="020F0302020204030204" pitchFamily="34" charset="0"/>
                <a:cs typeface="Calibri Light" panose="020F0302020204030204" pitchFamily="34" charset="0"/>
              </a:rPr>
              <a:t> </a:t>
            </a:r>
            <a:r>
              <a:rPr lang="nl-BE" dirty="0" err="1">
                <a:latin typeface="Calibri Light" panose="020F0302020204030204" pitchFamily="34" charset="0"/>
                <a:cs typeface="Calibri Light" panose="020F0302020204030204" pitchFamily="34" charset="0"/>
              </a:rPr>
              <a:t>for</a:t>
            </a:r>
            <a:r>
              <a:rPr lang="nl-BE" dirty="0">
                <a:latin typeface="Calibri Light" panose="020F0302020204030204" pitchFamily="34" charset="0"/>
                <a:cs typeface="Calibri Light" panose="020F0302020204030204" pitchFamily="34" charset="0"/>
              </a:rPr>
              <a:t> EMS (Energy Management Systems)</a:t>
            </a:r>
          </a:p>
          <a:p>
            <a:pPr marL="882650" lvl="2" indent="-342900">
              <a:buFont typeface="Arial" panose="020B0604020202020204" pitchFamily="34" charset="0"/>
              <a:buChar char="•"/>
            </a:pPr>
            <a:r>
              <a:rPr lang="en-US" dirty="0">
                <a:latin typeface="Calibri Light"/>
                <a:cs typeface="Calibri Light"/>
              </a:rPr>
              <a:t>Can one make a controller with current systems by exchanging data with each other?</a:t>
            </a:r>
            <a:endParaRPr lang="nl-BE" dirty="0"/>
          </a:p>
        </p:txBody>
      </p:sp>
      <p:sp>
        <p:nvSpPr>
          <p:cNvPr id="3" name="Title 2">
            <a:extLst>
              <a:ext uri="{FF2B5EF4-FFF2-40B4-BE49-F238E27FC236}">
                <a16:creationId xmlns:a16="http://schemas.microsoft.com/office/drawing/2014/main" id="{737CCFE3-A536-3F63-5B74-29763B7A7B65}"/>
              </a:ext>
            </a:extLst>
          </p:cNvPr>
          <p:cNvSpPr>
            <a:spLocks noGrp="1"/>
          </p:cNvSpPr>
          <p:nvPr>
            <p:ph type="title"/>
          </p:nvPr>
        </p:nvSpPr>
        <p:spPr/>
        <p:txBody>
          <a:bodyPr/>
          <a:lstStyle/>
          <a:p>
            <a:r>
              <a:rPr lang="nl-BE" dirty="0" err="1"/>
              <a:t>Problem</a:t>
            </a:r>
            <a:endParaRPr lang="nl-BE" dirty="0"/>
          </a:p>
        </p:txBody>
      </p:sp>
      <p:sp>
        <p:nvSpPr>
          <p:cNvPr id="4" name="Date Placeholder 3">
            <a:extLst>
              <a:ext uri="{FF2B5EF4-FFF2-40B4-BE49-F238E27FC236}">
                <a16:creationId xmlns:a16="http://schemas.microsoft.com/office/drawing/2014/main" id="{92943921-027E-3DEB-043B-BB6D7DE6FE1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97A7F9E-F480-01F5-EB7F-4B84D5437EB5}"/>
              </a:ext>
            </a:extLst>
          </p:cNvPr>
          <p:cNvSpPr>
            <a:spLocks noGrp="1"/>
          </p:cNvSpPr>
          <p:nvPr>
            <p:ph type="sldNum" sz="quarter" idx="4"/>
          </p:nvPr>
        </p:nvSpPr>
        <p:spPr/>
        <p:txBody>
          <a:bodyPr/>
          <a:lstStyle/>
          <a:p>
            <a:fld id="{B7527A74-2D87-4307-9531-5A57D9647EEB}" type="slidenum">
              <a:rPr lang="nl-BE" smtClean="0"/>
              <a:pPr/>
              <a:t>2</a:t>
            </a:fld>
            <a:endParaRPr lang="nl-BE" dirty="0"/>
          </a:p>
        </p:txBody>
      </p:sp>
      <p:pic>
        <p:nvPicPr>
          <p:cNvPr id="6" name="Picture 5">
            <a:extLst>
              <a:ext uri="{FF2B5EF4-FFF2-40B4-BE49-F238E27FC236}">
                <a16:creationId xmlns:a16="http://schemas.microsoft.com/office/drawing/2014/main" id="{A2E6DAA1-AFF4-1BF1-991E-2CDD7A97ACD9}"/>
              </a:ext>
            </a:extLst>
          </p:cNvPr>
          <p:cNvPicPr>
            <a:picLocks noChangeAspect="1"/>
          </p:cNvPicPr>
          <p:nvPr/>
        </p:nvPicPr>
        <p:blipFill>
          <a:blip r:embed="rId2"/>
          <a:stretch>
            <a:fillRect/>
          </a:stretch>
        </p:blipFill>
        <p:spPr>
          <a:xfrm>
            <a:off x="398475" y="4593015"/>
            <a:ext cx="9590351" cy="4518986"/>
          </a:xfrm>
          <a:prstGeom prst="rect">
            <a:avLst/>
          </a:prstGeom>
        </p:spPr>
      </p:pic>
      <p:sp>
        <p:nvSpPr>
          <p:cNvPr id="8" name="TextBox 7">
            <a:extLst>
              <a:ext uri="{FF2B5EF4-FFF2-40B4-BE49-F238E27FC236}">
                <a16:creationId xmlns:a16="http://schemas.microsoft.com/office/drawing/2014/main" id="{A5FC1D55-8414-1CA4-0AC5-5E3259DFB5AD}"/>
              </a:ext>
            </a:extLst>
          </p:cNvPr>
          <p:cNvSpPr txBox="1"/>
          <p:nvPr/>
        </p:nvSpPr>
        <p:spPr>
          <a:xfrm>
            <a:off x="12309318" y="3827532"/>
            <a:ext cx="5122496" cy="6186309"/>
          </a:xfrm>
          <a:prstGeom prst="rect">
            <a:avLst/>
          </a:prstGeom>
          <a:noFill/>
        </p:spPr>
        <p:txBody>
          <a:bodyPr wrap="square" rtlCol="0">
            <a:spAutoFit/>
          </a:bodyPr>
          <a:lstStyle/>
          <a:p>
            <a:pPr marL="742950" lvl="1" indent="-285750">
              <a:buFont typeface="Arial" panose="020B0604020202020204" pitchFamily="34" charset="0"/>
              <a:buChar char="•"/>
            </a:pPr>
            <a:r>
              <a:rPr lang="nl-BE" sz="2000" dirty="0">
                <a:latin typeface="Century Gothic" panose="020B0502020202020204" pitchFamily="34" charset="0"/>
              </a:rPr>
              <a:t>Load park </a:t>
            </a:r>
          </a:p>
          <a:p>
            <a:pPr marL="1200150" lvl="2" indent="-285750">
              <a:buFont typeface="Arial" panose="020B0604020202020204" pitchFamily="34" charset="0"/>
              <a:buChar char="•"/>
            </a:pPr>
            <a:r>
              <a:rPr lang="nl-BE" dirty="0" err="1">
                <a:latin typeface="Century Gothic" panose="020B0502020202020204" pitchFamily="34" charset="0"/>
              </a:rPr>
              <a:t>Smappee</a:t>
            </a:r>
            <a:r>
              <a:rPr lang="nl-BE" dirty="0">
                <a:latin typeface="Century Gothic" panose="020B0502020202020204" pitchFamily="34" charset="0"/>
              </a:rPr>
              <a:t> EV </a:t>
            </a:r>
            <a:r>
              <a:rPr lang="nl-BE" dirty="0" err="1">
                <a:latin typeface="Century Gothic" panose="020B0502020202020204" pitchFamily="34" charset="0"/>
              </a:rPr>
              <a:t>charger</a:t>
            </a:r>
            <a:endParaRPr lang="nl-BE" dirty="0">
              <a:latin typeface="Century Gothic" panose="020B0502020202020204" pitchFamily="34" charset="0"/>
            </a:endParaRPr>
          </a:p>
          <a:p>
            <a:pPr marL="742950" lvl="1" indent="-285750">
              <a:buFont typeface="Arial" panose="020B0604020202020204" pitchFamily="34" charset="0"/>
              <a:buChar char="•"/>
            </a:pPr>
            <a:r>
              <a:rPr lang="nl-BE" sz="2000" dirty="0">
                <a:latin typeface="Century Gothic" panose="020B0502020202020204" pitchFamily="34" charset="0"/>
              </a:rPr>
              <a:t>3 </a:t>
            </a:r>
            <a:r>
              <a:rPr lang="nl-BE" sz="2000" dirty="0" err="1">
                <a:latin typeface="Century Gothic" panose="020B0502020202020204" pitchFamily="34" charset="0"/>
              </a:rPr>
              <a:t>battery</a:t>
            </a:r>
            <a:r>
              <a:rPr lang="nl-BE" sz="2000" dirty="0">
                <a:latin typeface="Century Gothic" panose="020B0502020202020204" pitchFamily="34" charset="0"/>
              </a:rPr>
              <a:t> storage</a:t>
            </a:r>
          </a:p>
          <a:p>
            <a:pPr marL="1200150" lvl="2" indent="-285750">
              <a:buFont typeface="Arial" panose="020B0604020202020204" pitchFamily="34" charset="0"/>
              <a:buChar char="•"/>
            </a:pPr>
            <a:r>
              <a:rPr lang="nl-BE" dirty="0" err="1">
                <a:latin typeface="Century Gothic" panose="020B0502020202020204" pitchFamily="34" charset="0"/>
              </a:rPr>
              <a:t>Victron</a:t>
            </a:r>
            <a:r>
              <a:rPr lang="nl-BE" dirty="0">
                <a:latin typeface="Century Gothic" panose="020B0502020202020204" pitchFamily="34" charset="0"/>
              </a:rPr>
              <a:t>, SMA, </a:t>
            </a:r>
            <a:r>
              <a:rPr lang="nl-BE" dirty="0" err="1">
                <a:latin typeface="Century Gothic" panose="020B0502020202020204" pitchFamily="34" charset="0"/>
              </a:rPr>
              <a:t>Varta</a:t>
            </a:r>
            <a:endParaRPr lang="nl-BE" dirty="0">
              <a:latin typeface="Century Gothic" panose="020B0502020202020204" pitchFamily="34" charset="0"/>
            </a:endParaRPr>
          </a:p>
          <a:p>
            <a:pPr marL="742950" lvl="1" indent="-285750">
              <a:buFont typeface="Arial" panose="020B0604020202020204" pitchFamily="34" charset="0"/>
              <a:buChar char="•"/>
            </a:pPr>
            <a:r>
              <a:rPr lang="nl-BE" sz="2000" dirty="0">
                <a:latin typeface="Century Gothic" panose="020B0502020202020204" pitchFamily="34" charset="0"/>
              </a:rPr>
              <a:t>2 heatpump boilers </a:t>
            </a:r>
          </a:p>
          <a:p>
            <a:pPr marL="1200150" lvl="2" indent="-285750">
              <a:buFont typeface="Arial" panose="020B0604020202020204" pitchFamily="34" charset="0"/>
              <a:buChar char="•"/>
            </a:pPr>
            <a:r>
              <a:rPr lang="nl-BE" dirty="0" err="1">
                <a:latin typeface="Century Gothic" panose="020B0502020202020204" pitchFamily="34" charset="0"/>
              </a:rPr>
              <a:t>Ariston</a:t>
            </a:r>
            <a:r>
              <a:rPr lang="nl-BE" dirty="0">
                <a:latin typeface="Century Gothic" panose="020B0502020202020204" pitchFamily="34" charset="0"/>
              </a:rPr>
              <a:t>, Vaillant</a:t>
            </a:r>
          </a:p>
          <a:p>
            <a:pPr marL="742950" lvl="1" indent="-285750">
              <a:buFont typeface="Arial" panose="020B0604020202020204" pitchFamily="34" charset="0"/>
              <a:buChar char="•"/>
            </a:pPr>
            <a:r>
              <a:rPr lang="nl-BE" sz="2000" dirty="0">
                <a:latin typeface="Century Gothic" panose="020B0502020202020204" pitchFamily="34" charset="0"/>
              </a:rPr>
              <a:t>1 air/Water heatpump</a:t>
            </a:r>
          </a:p>
          <a:p>
            <a:pPr marL="1200150" lvl="2" indent="-285750">
              <a:buFont typeface="Arial" panose="020B0604020202020204" pitchFamily="34" charset="0"/>
              <a:buChar char="•"/>
            </a:pPr>
            <a:r>
              <a:rPr lang="nl-BE" dirty="0">
                <a:latin typeface="Century Gothic" panose="020B0502020202020204" pitchFamily="34" charset="0"/>
              </a:rPr>
              <a:t>Mitsubishi</a:t>
            </a:r>
          </a:p>
          <a:p>
            <a:pPr marL="742950" lvl="1" indent="-285750">
              <a:buFont typeface="Arial" panose="020B0604020202020204" pitchFamily="34" charset="0"/>
              <a:buChar char="•"/>
            </a:pPr>
            <a:r>
              <a:rPr lang="nl-BE" sz="2000" dirty="0">
                <a:latin typeface="Century Gothic" panose="020B0502020202020204" pitchFamily="34" charset="0"/>
              </a:rPr>
              <a:t>2 air/air heatpumps</a:t>
            </a:r>
          </a:p>
          <a:p>
            <a:pPr marL="1200150" lvl="2" indent="-285750">
              <a:buFont typeface="Arial" panose="020B0604020202020204" pitchFamily="34" charset="0"/>
              <a:buChar char="•"/>
            </a:pPr>
            <a:r>
              <a:rPr lang="nl-BE" dirty="0" err="1">
                <a:latin typeface="Century Gothic" panose="020B0502020202020204" pitchFamily="34" charset="0"/>
              </a:rPr>
              <a:t>Kaysun</a:t>
            </a:r>
            <a:r>
              <a:rPr lang="nl-BE" dirty="0">
                <a:latin typeface="Century Gothic" panose="020B0502020202020204" pitchFamily="34" charset="0"/>
              </a:rPr>
              <a:t>, General</a:t>
            </a:r>
          </a:p>
          <a:p>
            <a:pPr marL="742950" lvl="1" indent="-285750">
              <a:buFont typeface="Arial" panose="020B0604020202020204" pitchFamily="34" charset="0"/>
              <a:buChar char="•"/>
            </a:pPr>
            <a:r>
              <a:rPr lang="nl-BE" sz="2000" dirty="0">
                <a:latin typeface="Century Gothic" panose="020B0502020202020204" pitchFamily="34" charset="0"/>
              </a:rPr>
              <a:t>2 smart </a:t>
            </a:r>
            <a:r>
              <a:rPr lang="nl-BE" sz="2000" dirty="0" err="1">
                <a:latin typeface="Century Gothic" panose="020B0502020202020204" pitchFamily="34" charset="0"/>
              </a:rPr>
              <a:t>resistor</a:t>
            </a:r>
            <a:r>
              <a:rPr lang="nl-BE" sz="2000" dirty="0">
                <a:latin typeface="Century Gothic" panose="020B0502020202020204" pitchFamily="34" charset="0"/>
              </a:rPr>
              <a:t> controllers</a:t>
            </a:r>
          </a:p>
          <a:p>
            <a:pPr marL="1200150" lvl="2" indent="-285750">
              <a:buFont typeface="Arial" panose="020B0604020202020204" pitchFamily="34" charset="0"/>
              <a:buChar char="•"/>
            </a:pPr>
            <a:r>
              <a:rPr lang="nl-BE" dirty="0">
                <a:latin typeface="Century Gothic" panose="020B0502020202020204" pitchFamily="34" charset="0"/>
              </a:rPr>
              <a:t>GPC, My PV</a:t>
            </a:r>
          </a:p>
          <a:p>
            <a:pPr marL="742950" lvl="1" indent="-285750">
              <a:buFont typeface="Arial" panose="020B0604020202020204" pitchFamily="34" charset="0"/>
              <a:buChar char="•"/>
            </a:pPr>
            <a:r>
              <a:rPr lang="nl-BE" sz="2000" dirty="0">
                <a:latin typeface="Century Gothic" panose="020B0502020202020204" pitchFamily="34" charset="0"/>
              </a:rPr>
              <a:t>1 PV-</a:t>
            </a:r>
            <a:r>
              <a:rPr lang="nl-BE" sz="2000" dirty="0" err="1">
                <a:latin typeface="Century Gothic" panose="020B0502020202020204" pitchFamily="34" charset="0"/>
              </a:rPr>
              <a:t>installation</a:t>
            </a:r>
            <a:endParaRPr lang="nl-BE" sz="2000" dirty="0">
              <a:latin typeface="Century Gothic" panose="020B0502020202020204" pitchFamily="34" charset="0"/>
            </a:endParaRPr>
          </a:p>
          <a:p>
            <a:pPr marL="1200150" lvl="2" indent="-285750">
              <a:buFont typeface="Arial" panose="020B0604020202020204" pitchFamily="34" charset="0"/>
              <a:buChar char="•"/>
            </a:pPr>
            <a:r>
              <a:rPr lang="nl-BE" dirty="0" err="1">
                <a:latin typeface="Century Gothic" panose="020B0502020202020204" pitchFamily="34" charset="0"/>
              </a:rPr>
              <a:t>Solaredge</a:t>
            </a:r>
            <a:endParaRPr lang="nl-BE" dirty="0">
              <a:latin typeface="Century Gothic" panose="020B0502020202020204" pitchFamily="34" charset="0"/>
            </a:endParaRPr>
          </a:p>
          <a:p>
            <a:pPr marL="742950" lvl="1" indent="-285750">
              <a:buFont typeface="Arial" panose="020B0604020202020204" pitchFamily="34" charset="0"/>
              <a:buChar char="•"/>
            </a:pPr>
            <a:r>
              <a:rPr lang="nl-BE" sz="2000" dirty="0">
                <a:latin typeface="Century Gothic" panose="020B0502020202020204" pitchFamily="34" charset="0"/>
              </a:rPr>
              <a:t>2 types </a:t>
            </a:r>
            <a:r>
              <a:rPr lang="nl-BE" sz="2000" dirty="0" err="1">
                <a:latin typeface="Century Gothic" panose="020B0502020202020204" pitchFamily="34" charset="0"/>
              </a:rPr>
              <a:t>sun</a:t>
            </a:r>
            <a:r>
              <a:rPr lang="nl-BE" sz="2000" dirty="0">
                <a:latin typeface="Century Gothic" panose="020B0502020202020204" pitchFamily="34" charset="0"/>
              </a:rPr>
              <a:t> collectors</a:t>
            </a:r>
          </a:p>
          <a:p>
            <a:pPr marL="742950" lvl="1" indent="-285750">
              <a:buFont typeface="Arial" panose="020B0604020202020204" pitchFamily="34" charset="0"/>
              <a:buChar char="•"/>
            </a:pPr>
            <a:r>
              <a:rPr lang="nl-BE" sz="2000" dirty="0" err="1">
                <a:latin typeface="Century Gothic" panose="020B0502020202020204" pitchFamily="34" charset="0"/>
              </a:rPr>
              <a:t>Accumulation</a:t>
            </a:r>
            <a:r>
              <a:rPr lang="nl-BE" sz="2000" dirty="0">
                <a:latin typeface="Century Gothic" panose="020B0502020202020204" pitchFamily="34" charset="0"/>
              </a:rPr>
              <a:t> </a:t>
            </a:r>
            <a:r>
              <a:rPr lang="nl-BE" sz="2000" dirty="0" err="1">
                <a:latin typeface="Century Gothic" panose="020B0502020202020204" pitchFamily="34" charset="0"/>
              </a:rPr>
              <a:t>heating</a:t>
            </a:r>
            <a:endParaRPr lang="nl-BE" sz="2000" dirty="0">
              <a:latin typeface="Century Gothic" panose="020B0502020202020204" pitchFamily="34" charset="0"/>
            </a:endParaRPr>
          </a:p>
          <a:p>
            <a:pPr marL="742950" lvl="1" indent="-285750">
              <a:buFont typeface="Arial" panose="020B0604020202020204" pitchFamily="34" charset="0"/>
              <a:buChar char="•"/>
            </a:pPr>
            <a:r>
              <a:rPr lang="nl-BE" sz="2000" dirty="0">
                <a:latin typeface="Century Gothic" panose="020B0502020202020204" pitchFamily="34" charset="0"/>
              </a:rPr>
              <a:t>classic </a:t>
            </a:r>
            <a:r>
              <a:rPr lang="nl-BE" sz="2000" dirty="0" err="1">
                <a:latin typeface="Century Gothic" panose="020B0502020202020204" pitchFamily="34" charset="0"/>
              </a:rPr>
              <a:t>household</a:t>
            </a:r>
            <a:r>
              <a:rPr lang="nl-BE" sz="2000" dirty="0">
                <a:latin typeface="Century Gothic" panose="020B0502020202020204" pitchFamily="34" charset="0"/>
              </a:rPr>
              <a:t> </a:t>
            </a:r>
            <a:r>
              <a:rPr lang="nl-BE" sz="2000" dirty="0" err="1">
                <a:latin typeface="Century Gothic" panose="020B0502020202020204" pitchFamily="34" charset="0"/>
              </a:rPr>
              <a:t>appliances</a:t>
            </a:r>
            <a:endParaRPr lang="nl-BE" sz="2000" dirty="0">
              <a:latin typeface="Century Gothic" panose="020B0502020202020204" pitchFamily="34" charset="0"/>
            </a:endParaRPr>
          </a:p>
          <a:p>
            <a:pPr marL="742950" lvl="1" indent="-285750">
              <a:buFont typeface="Arial" panose="020B0604020202020204" pitchFamily="34" charset="0"/>
              <a:buChar char="•"/>
            </a:pPr>
            <a:r>
              <a:rPr lang="nl-BE" sz="2000" dirty="0">
                <a:latin typeface="Century Gothic" panose="020B0502020202020204" pitchFamily="34" charset="0"/>
              </a:rPr>
              <a:t># EMS systems</a:t>
            </a:r>
          </a:p>
          <a:p>
            <a:pPr marL="1200150" lvl="2" indent="-285750">
              <a:buFont typeface="Arial" panose="020B0604020202020204" pitchFamily="34" charset="0"/>
              <a:buChar char="•"/>
            </a:pPr>
            <a:endParaRPr lang="nl-BE" sz="1600" dirty="0">
              <a:latin typeface="Century Gothic" panose="020B0502020202020204" pitchFamily="34" charset="0"/>
            </a:endParaRPr>
          </a:p>
          <a:p>
            <a:pPr marL="1200150" lvl="2" indent="-285750">
              <a:buFont typeface="Arial" panose="020B0604020202020204" pitchFamily="34" charset="0"/>
              <a:buChar char="•"/>
            </a:pPr>
            <a:endParaRPr lang="nl-BE" sz="1600" dirty="0">
              <a:latin typeface="Century Gothic" panose="020B0502020202020204" pitchFamily="34" charset="0"/>
            </a:endParaRPr>
          </a:p>
          <a:p>
            <a:pPr marL="1200150" lvl="2" indent="-285750">
              <a:buFont typeface="Arial" panose="020B0604020202020204" pitchFamily="34" charset="0"/>
              <a:buChar char="•"/>
            </a:pPr>
            <a:endParaRPr lang="nl-BE" dirty="0"/>
          </a:p>
        </p:txBody>
      </p:sp>
      <p:grpSp>
        <p:nvGrpSpPr>
          <p:cNvPr id="9" name="Group 8">
            <a:extLst>
              <a:ext uri="{FF2B5EF4-FFF2-40B4-BE49-F238E27FC236}">
                <a16:creationId xmlns:a16="http://schemas.microsoft.com/office/drawing/2014/main" id="{26BD4680-1230-C933-D5A9-59331AA632EA}"/>
              </a:ext>
            </a:extLst>
          </p:cNvPr>
          <p:cNvGrpSpPr/>
          <p:nvPr/>
        </p:nvGrpSpPr>
        <p:grpSpPr>
          <a:xfrm>
            <a:off x="10884345" y="5440938"/>
            <a:ext cx="936423" cy="1623002"/>
            <a:chOff x="7942362" y="3592260"/>
            <a:chExt cx="936423" cy="1623002"/>
          </a:xfrm>
        </p:grpSpPr>
        <p:pic>
          <p:nvPicPr>
            <p:cNvPr id="10" name="Graphic 9" descr="Caret Right with solid fill">
              <a:extLst>
                <a:ext uri="{FF2B5EF4-FFF2-40B4-BE49-F238E27FC236}">
                  <a16:creationId xmlns:a16="http://schemas.microsoft.com/office/drawing/2014/main" id="{C79B89FF-D8D5-9878-BF0A-6C502869F0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4385" y="3592260"/>
              <a:ext cx="914400" cy="914400"/>
            </a:xfrm>
            <a:prstGeom prst="rect">
              <a:avLst/>
            </a:prstGeom>
          </p:spPr>
        </p:pic>
        <p:pic>
          <p:nvPicPr>
            <p:cNvPr id="11" name="Graphic 10" descr="Caret Right with solid fill">
              <a:extLst>
                <a:ext uri="{FF2B5EF4-FFF2-40B4-BE49-F238E27FC236}">
                  <a16:creationId xmlns:a16="http://schemas.microsoft.com/office/drawing/2014/main" id="{36BF0C73-CEAF-F824-FC67-00270E114B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942362" y="4300862"/>
              <a:ext cx="914400" cy="914400"/>
            </a:xfrm>
            <a:prstGeom prst="rect">
              <a:avLst/>
            </a:prstGeom>
          </p:spPr>
        </p:pic>
      </p:grpSp>
    </p:spTree>
    <p:extLst>
      <p:ext uri="{BB962C8B-B14F-4D97-AF65-F5344CB8AC3E}">
        <p14:creationId xmlns:p14="http://schemas.microsoft.com/office/powerpoint/2010/main" val="207997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C12EFE-1C55-D794-1619-FC40D9D186E4}"/>
              </a:ext>
            </a:extLst>
          </p:cNvPr>
          <p:cNvSpPr>
            <a:spLocks noGrp="1"/>
          </p:cNvSpPr>
          <p:nvPr>
            <p:ph type="body" sz="quarter" idx="17"/>
          </p:nvPr>
        </p:nvSpPr>
        <p:spPr>
          <a:xfrm>
            <a:off x="1050131" y="2354401"/>
            <a:ext cx="6524951" cy="6103800"/>
          </a:xfrm>
        </p:spPr>
        <p:txBody>
          <a:bodyPr/>
          <a:lstStyle/>
          <a:p>
            <a:r>
              <a:rPr lang="en-US" dirty="0"/>
              <a:t>Use a switch node to check the gender of the persons.</a:t>
            </a:r>
          </a:p>
          <a:p>
            <a:r>
              <a:rPr lang="en-US" dirty="0"/>
              <a:t>Use a switch node to divide up the age</a:t>
            </a:r>
          </a:p>
          <a:p>
            <a:r>
              <a:rPr lang="en-US" dirty="0"/>
              <a:t>Make a division between lectures  and students</a:t>
            </a:r>
          </a:p>
          <a:p>
            <a:r>
              <a:rPr lang="en-US" dirty="0"/>
              <a:t> </a:t>
            </a:r>
          </a:p>
        </p:txBody>
      </p:sp>
      <p:sp>
        <p:nvSpPr>
          <p:cNvPr id="3" name="Title 2">
            <a:extLst>
              <a:ext uri="{FF2B5EF4-FFF2-40B4-BE49-F238E27FC236}">
                <a16:creationId xmlns:a16="http://schemas.microsoft.com/office/drawing/2014/main" id="{1B6429C7-9040-AB85-3FAE-B35C6DDCF499}"/>
              </a:ext>
            </a:extLst>
          </p:cNvPr>
          <p:cNvSpPr>
            <a:spLocks noGrp="1"/>
          </p:cNvSpPr>
          <p:nvPr>
            <p:ph type="title"/>
          </p:nvPr>
        </p:nvSpPr>
        <p:spPr/>
        <p:txBody>
          <a:bodyPr/>
          <a:lstStyle/>
          <a:p>
            <a:r>
              <a:rPr lang="en-US" dirty="0"/>
              <a:t>Exercise : switch with topics and JSON</a:t>
            </a:r>
          </a:p>
        </p:txBody>
      </p:sp>
      <p:sp>
        <p:nvSpPr>
          <p:cNvPr id="4" name="Date Placeholder 3">
            <a:extLst>
              <a:ext uri="{FF2B5EF4-FFF2-40B4-BE49-F238E27FC236}">
                <a16:creationId xmlns:a16="http://schemas.microsoft.com/office/drawing/2014/main" id="{22388439-8932-15A2-EDD8-07E486CE708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CA28602-D111-388E-69F4-A0AE96C47E19}"/>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7" name="Picture 6">
            <a:extLst>
              <a:ext uri="{FF2B5EF4-FFF2-40B4-BE49-F238E27FC236}">
                <a16:creationId xmlns:a16="http://schemas.microsoft.com/office/drawing/2014/main" id="{DDB3BD32-C60C-8427-7DB6-7C7FF52DBA12}"/>
              </a:ext>
            </a:extLst>
          </p:cNvPr>
          <p:cNvPicPr>
            <a:picLocks noChangeAspect="1"/>
          </p:cNvPicPr>
          <p:nvPr/>
        </p:nvPicPr>
        <p:blipFill>
          <a:blip r:embed="rId2"/>
          <a:stretch>
            <a:fillRect/>
          </a:stretch>
        </p:blipFill>
        <p:spPr>
          <a:xfrm>
            <a:off x="8992618" y="1980052"/>
            <a:ext cx="8035021" cy="6326896"/>
          </a:xfrm>
          <a:prstGeom prst="rect">
            <a:avLst/>
          </a:prstGeom>
        </p:spPr>
      </p:pic>
    </p:spTree>
    <p:extLst>
      <p:ext uri="{BB962C8B-B14F-4D97-AF65-F5344CB8AC3E}">
        <p14:creationId xmlns:p14="http://schemas.microsoft.com/office/powerpoint/2010/main" val="269965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C12EFE-1C55-D794-1619-FC40D9D186E4}"/>
              </a:ext>
            </a:extLst>
          </p:cNvPr>
          <p:cNvSpPr>
            <a:spLocks noGrp="1"/>
          </p:cNvSpPr>
          <p:nvPr>
            <p:ph type="body" sz="quarter" idx="17"/>
          </p:nvPr>
        </p:nvSpPr>
        <p:spPr/>
        <p:txBody>
          <a:bodyPr/>
          <a:lstStyle/>
          <a:p>
            <a:r>
              <a:rPr lang="en-US" dirty="0"/>
              <a:t>Create an account =&gt; we can use the </a:t>
            </a:r>
            <a:r>
              <a:rPr lang="en-US" dirty="0" err="1"/>
              <a:t>openweather</a:t>
            </a:r>
            <a:r>
              <a:rPr lang="en-US" dirty="0"/>
              <a:t> </a:t>
            </a:r>
            <a:r>
              <a:rPr lang="en-US" dirty="0" err="1"/>
              <a:t>api</a:t>
            </a:r>
            <a:endParaRPr lang="en-US" dirty="0"/>
          </a:p>
          <a:p>
            <a:r>
              <a:rPr lang="en-US" dirty="0"/>
              <a:t>It can take an hour before your account is activated</a:t>
            </a:r>
          </a:p>
          <a:p>
            <a:r>
              <a:rPr lang="en-US" dirty="0">
                <a:hlinkClick r:id="rId2"/>
              </a:rPr>
              <a:t>https://openweathermap.org/api</a:t>
            </a:r>
            <a:endParaRPr lang="en-US" dirty="0"/>
          </a:p>
          <a:p>
            <a:endParaRPr lang="en-US" dirty="0"/>
          </a:p>
        </p:txBody>
      </p:sp>
      <p:sp>
        <p:nvSpPr>
          <p:cNvPr id="3" name="Title 2">
            <a:extLst>
              <a:ext uri="{FF2B5EF4-FFF2-40B4-BE49-F238E27FC236}">
                <a16:creationId xmlns:a16="http://schemas.microsoft.com/office/drawing/2014/main" id="{1B6429C7-9040-AB85-3FAE-B35C6DDCF499}"/>
              </a:ext>
            </a:extLst>
          </p:cNvPr>
          <p:cNvSpPr>
            <a:spLocks noGrp="1"/>
          </p:cNvSpPr>
          <p:nvPr>
            <p:ph type="title"/>
          </p:nvPr>
        </p:nvSpPr>
        <p:spPr/>
        <p:txBody>
          <a:bodyPr/>
          <a:lstStyle/>
          <a:p>
            <a:r>
              <a:rPr lang="en-US" dirty="0"/>
              <a:t>Exercise : </a:t>
            </a:r>
            <a:r>
              <a:rPr lang="en-US" dirty="0" err="1"/>
              <a:t>openweather</a:t>
            </a:r>
            <a:endParaRPr lang="en-US" dirty="0"/>
          </a:p>
        </p:txBody>
      </p:sp>
      <p:sp>
        <p:nvSpPr>
          <p:cNvPr id="4" name="Date Placeholder 3">
            <a:extLst>
              <a:ext uri="{FF2B5EF4-FFF2-40B4-BE49-F238E27FC236}">
                <a16:creationId xmlns:a16="http://schemas.microsoft.com/office/drawing/2014/main" id="{22388439-8932-15A2-EDD8-07E486CE708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CA28602-D111-388E-69F4-A0AE96C47E19}"/>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7" name="Picture 6">
            <a:extLst>
              <a:ext uri="{FF2B5EF4-FFF2-40B4-BE49-F238E27FC236}">
                <a16:creationId xmlns:a16="http://schemas.microsoft.com/office/drawing/2014/main" id="{39F226EA-73BC-5A82-9804-DBA4C10BA363}"/>
              </a:ext>
            </a:extLst>
          </p:cNvPr>
          <p:cNvPicPr>
            <a:picLocks noChangeAspect="1"/>
          </p:cNvPicPr>
          <p:nvPr/>
        </p:nvPicPr>
        <p:blipFill>
          <a:blip r:embed="rId3"/>
          <a:stretch>
            <a:fillRect/>
          </a:stretch>
        </p:blipFill>
        <p:spPr>
          <a:xfrm>
            <a:off x="931316" y="4395387"/>
            <a:ext cx="4352954" cy="4783418"/>
          </a:xfrm>
          <a:prstGeom prst="rect">
            <a:avLst/>
          </a:prstGeom>
        </p:spPr>
      </p:pic>
      <p:pic>
        <p:nvPicPr>
          <p:cNvPr id="9" name="Picture 8">
            <a:extLst>
              <a:ext uri="{FF2B5EF4-FFF2-40B4-BE49-F238E27FC236}">
                <a16:creationId xmlns:a16="http://schemas.microsoft.com/office/drawing/2014/main" id="{413FE01B-B003-A00B-BBB0-A00CA6C875C8}"/>
              </a:ext>
            </a:extLst>
          </p:cNvPr>
          <p:cNvPicPr>
            <a:picLocks noChangeAspect="1"/>
          </p:cNvPicPr>
          <p:nvPr/>
        </p:nvPicPr>
        <p:blipFill>
          <a:blip r:embed="rId4"/>
          <a:stretch>
            <a:fillRect/>
          </a:stretch>
        </p:blipFill>
        <p:spPr>
          <a:xfrm>
            <a:off x="7828772" y="3977354"/>
            <a:ext cx="9409097" cy="5201451"/>
          </a:xfrm>
          <a:prstGeom prst="rect">
            <a:avLst/>
          </a:prstGeom>
        </p:spPr>
      </p:pic>
    </p:spTree>
    <p:extLst>
      <p:ext uri="{BB962C8B-B14F-4D97-AF65-F5344CB8AC3E}">
        <p14:creationId xmlns:p14="http://schemas.microsoft.com/office/powerpoint/2010/main" val="2828251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3E1833-F3EE-C50F-3C31-1F8FB99EC31E}"/>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solidFill>
                  <a:schemeClr val="tx2">
                    <a:lumMod val="50000"/>
                  </a:schemeClr>
                </a:solidFill>
                <a:highlight>
                  <a:srgbClr val="FFFFFF"/>
                </a:highlight>
                <a:hlinkClick r:id="rId2">
                  <a:extLst>
                    <a:ext uri="{A12FA001-AC4F-418D-AE19-62706E023703}">
                      <ahyp:hlinkClr xmlns:ahyp="http://schemas.microsoft.com/office/drawing/2018/hyperlinkcolor" val="tx"/>
                    </a:ext>
                  </a:extLst>
                </a:hlinkClick>
              </a:rPr>
              <a:t>https://nodered.org/</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3">
                  <a:extLst>
                    <a:ext uri="{A12FA001-AC4F-418D-AE19-62706E023703}">
                      <ahyp:hlinkClr xmlns:ahyp="http://schemas.microsoft.com/office/drawing/2018/hyperlinkcolor" val="tx"/>
                    </a:ext>
                  </a:extLst>
                </a:hlinkClick>
              </a:rPr>
              <a:t>https://nodered.org/docs/tutorials/</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4">
                  <a:extLst>
                    <a:ext uri="{A12FA001-AC4F-418D-AE19-62706E023703}">
                      <ahyp:hlinkClr xmlns:ahyp="http://schemas.microsoft.com/office/drawing/2018/hyperlinkcolor" val="tx"/>
                    </a:ext>
                  </a:extLst>
                </a:hlinkClick>
              </a:rPr>
              <a:t>https://noderedguide.com/</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5">
                  <a:extLst>
                    <a:ext uri="{A12FA001-AC4F-418D-AE19-62706E023703}">
                      <ahyp:hlinkClr xmlns:ahyp="http://schemas.microsoft.com/office/drawing/2018/hyperlinkcolor" val="tx"/>
                    </a:ext>
                  </a:extLst>
                </a:hlinkClick>
              </a:rPr>
              <a:t>https://dashboard.flowfuse.com/</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endParaRPr lang="en-US" dirty="0">
              <a:solidFill>
                <a:schemeClr val="tx2">
                  <a:lumMod val="50000"/>
                </a:schemeClr>
              </a:solidFill>
              <a:highlight>
                <a:srgbClr val="FFFFFF"/>
              </a:highlight>
            </a:endParaRPr>
          </a:p>
          <a:p>
            <a:endParaRPr lang="en-US" dirty="0"/>
          </a:p>
          <a:p>
            <a:endParaRPr lang="en-US" dirty="0"/>
          </a:p>
        </p:txBody>
      </p:sp>
      <p:sp>
        <p:nvSpPr>
          <p:cNvPr id="3" name="Title 2">
            <a:extLst>
              <a:ext uri="{FF2B5EF4-FFF2-40B4-BE49-F238E27FC236}">
                <a16:creationId xmlns:a16="http://schemas.microsoft.com/office/drawing/2014/main" id="{DD059BBF-4C4B-2244-EB68-3FFC4C26A73C}"/>
              </a:ext>
            </a:extLst>
          </p:cNvPr>
          <p:cNvSpPr>
            <a:spLocks noGrp="1"/>
          </p:cNvSpPr>
          <p:nvPr>
            <p:ph type="title"/>
          </p:nvPr>
        </p:nvSpPr>
        <p:spPr/>
        <p:txBody>
          <a:bodyPr/>
          <a:lstStyle/>
          <a:p>
            <a:r>
              <a:rPr lang="en-US" dirty="0"/>
              <a:t>Sources</a:t>
            </a:r>
          </a:p>
        </p:txBody>
      </p:sp>
      <p:sp>
        <p:nvSpPr>
          <p:cNvPr id="4" name="Date Placeholder 3">
            <a:extLst>
              <a:ext uri="{FF2B5EF4-FFF2-40B4-BE49-F238E27FC236}">
                <a16:creationId xmlns:a16="http://schemas.microsoft.com/office/drawing/2014/main" id="{3AC57B75-80B9-EEE5-8DE2-CC405C463FD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4B7FFF1-8923-3F54-9FCA-3A6FADC1B935}"/>
              </a:ext>
            </a:extLst>
          </p:cNvPr>
          <p:cNvSpPr>
            <a:spLocks noGrp="1"/>
          </p:cNvSpPr>
          <p:nvPr>
            <p:ph type="sldNum" sz="quarter" idx="4"/>
          </p:nvPr>
        </p:nvSpPr>
        <p:spPr/>
        <p:txBody>
          <a:bodyPr/>
          <a:lstStyle/>
          <a:p>
            <a:fld id="{B7527A74-2D87-4307-9531-5A57D9647EEB}" type="slidenum">
              <a:rPr lang="nl-BE" smtClean="0"/>
              <a:pPr/>
              <a:t>22</a:t>
            </a:fld>
            <a:endParaRPr lang="nl-BE" dirty="0"/>
          </a:p>
        </p:txBody>
      </p:sp>
    </p:spTree>
    <p:extLst>
      <p:ext uri="{BB962C8B-B14F-4D97-AF65-F5344CB8AC3E}">
        <p14:creationId xmlns:p14="http://schemas.microsoft.com/office/powerpoint/2010/main" val="1394380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AA937A-4E0C-F67E-17B3-CF4AAABFC620}"/>
              </a:ext>
            </a:extLst>
          </p:cNvPr>
          <p:cNvSpPr>
            <a:spLocks noGrp="1"/>
          </p:cNvSpPr>
          <p:nvPr>
            <p:ph type="body" sz="quarter" idx="17"/>
          </p:nvPr>
        </p:nvSpPr>
        <p:spPr/>
        <p:txBody>
          <a:bodyPr/>
          <a:lstStyle/>
          <a:p>
            <a:pPr marL="702310" lvl="1" indent="-342900">
              <a:buFont typeface="Arial" panose="020B0604020202020204" pitchFamily="34" charset="0"/>
              <a:buChar char="•"/>
            </a:pPr>
            <a:r>
              <a:rPr lang="nl-BE" dirty="0">
                <a:latin typeface="Calibri Light" panose="020F0302020204030204" pitchFamily="34" charset="0"/>
                <a:cs typeface="Calibri Light" panose="020F0302020204030204" pitchFamily="34" charset="0"/>
              </a:rPr>
              <a:t>Every device has </a:t>
            </a:r>
            <a:r>
              <a:rPr lang="nl-BE" dirty="0" err="1">
                <a:latin typeface="Calibri Light" panose="020F0302020204030204" pitchFamily="34" charset="0"/>
                <a:cs typeface="Calibri Light" panose="020F0302020204030204" pitchFamily="34" charset="0"/>
              </a:rPr>
              <a:t>its</a:t>
            </a:r>
            <a:r>
              <a:rPr lang="nl-BE" dirty="0">
                <a:latin typeface="Calibri Light" panose="020F0302020204030204" pitchFamily="34" charset="0"/>
                <a:cs typeface="Calibri Light" panose="020F0302020204030204" pitchFamily="34" charset="0"/>
              </a:rPr>
              <a:t> </a:t>
            </a:r>
            <a:r>
              <a:rPr lang="nl-BE" dirty="0" err="1">
                <a:latin typeface="Calibri Light" panose="020F0302020204030204" pitchFamily="34" charset="0"/>
                <a:cs typeface="Calibri Light" panose="020F0302020204030204" pitchFamily="34" charset="0"/>
              </a:rPr>
              <a:t>own</a:t>
            </a:r>
            <a:r>
              <a:rPr lang="nl-BE" dirty="0">
                <a:latin typeface="Calibri Light" panose="020F0302020204030204" pitchFamily="34" charset="0"/>
                <a:cs typeface="Calibri Light" panose="020F0302020204030204" pitchFamily="34" charset="0"/>
              </a:rPr>
              <a:t> solution</a:t>
            </a:r>
          </a:p>
          <a:p>
            <a:pPr marL="882650" lvl="2" indent="-342900">
              <a:buFont typeface="Arial" panose="020B0604020202020204" pitchFamily="34" charset="0"/>
              <a:buChar char="•"/>
            </a:pPr>
            <a:r>
              <a:rPr lang="nl-BE" dirty="0" err="1">
                <a:latin typeface="Calibri Light"/>
                <a:cs typeface="Calibri Light"/>
              </a:rPr>
              <a:t>Example</a:t>
            </a:r>
            <a:r>
              <a:rPr lang="nl-BE" dirty="0">
                <a:latin typeface="Calibri Light"/>
                <a:cs typeface="Calibri Light"/>
              </a:rPr>
              <a:t> .. </a:t>
            </a:r>
            <a:r>
              <a:rPr lang="nl-BE" dirty="0" err="1">
                <a:latin typeface="Calibri Light"/>
                <a:cs typeface="Calibri Light"/>
              </a:rPr>
              <a:t>Battery</a:t>
            </a:r>
            <a:r>
              <a:rPr lang="nl-BE" dirty="0">
                <a:latin typeface="Calibri Light"/>
                <a:cs typeface="Calibri Light"/>
              </a:rPr>
              <a:t> storage </a:t>
            </a:r>
            <a:r>
              <a:rPr lang="nl-BE" dirty="0" err="1">
                <a:latin typeface="Calibri Light"/>
                <a:cs typeface="Calibri Light"/>
              </a:rPr>
              <a:t>Victron</a:t>
            </a:r>
            <a:endParaRPr lang="nl-BE" dirty="0">
              <a:latin typeface="Calibri Light"/>
              <a:cs typeface="Calibri Light"/>
            </a:endParaRPr>
          </a:p>
          <a:p>
            <a:endParaRPr lang="en-US" dirty="0"/>
          </a:p>
        </p:txBody>
      </p:sp>
      <p:sp>
        <p:nvSpPr>
          <p:cNvPr id="3" name="Title 2">
            <a:extLst>
              <a:ext uri="{FF2B5EF4-FFF2-40B4-BE49-F238E27FC236}">
                <a16:creationId xmlns:a16="http://schemas.microsoft.com/office/drawing/2014/main" id="{AE3E59DF-BE2B-8390-C727-CD5FF00C4E5E}"/>
              </a:ext>
            </a:extLst>
          </p:cNvPr>
          <p:cNvSpPr>
            <a:spLocks noGrp="1"/>
          </p:cNvSpPr>
          <p:nvPr>
            <p:ph type="title"/>
          </p:nvPr>
        </p:nvSpPr>
        <p:spPr/>
        <p:txBody>
          <a:bodyPr/>
          <a:lstStyle/>
          <a:p>
            <a:r>
              <a:rPr lang="en-US" dirty="0"/>
              <a:t>Problem</a:t>
            </a:r>
          </a:p>
        </p:txBody>
      </p:sp>
      <p:sp>
        <p:nvSpPr>
          <p:cNvPr id="4" name="Date Placeholder 3">
            <a:extLst>
              <a:ext uri="{FF2B5EF4-FFF2-40B4-BE49-F238E27FC236}">
                <a16:creationId xmlns:a16="http://schemas.microsoft.com/office/drawing/2014/main" id="{BABBF231-F148-CF78-DF9C-CA461C1EB794}"/>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05344ED-9DD8-415C-3EB7-647E9AEDEB8D}"/>
              </a:ext>
            </a:extLst>
          </p:cNvPr>
          <p:cNvSpPr>
            <a:spLocks noGrp="1"/>
          </p:cNvSpPr>
          <p:nvPr>
            <p:ph type="sldNum" sz="quarter" idx="4"/>
          </p:nvPr>
        </p:nvSpPr>
        <p:spPr/>
        <p:txBody>
          <a:bodyPr/>
          <a:lstStyle/>
          <a:p>
            <a:fld id="{B7527A74-2D87-4307-9531-5A57D9647EEB}" type="slidenum">
              <a:rPr lang="nl-BE" smtClean="0"/>
              <a:pPr/>
              <a:t>3</a:t>
            </a:fld>
            <a:endParaRPr lang="nl-BE" dirty="0"/>
          </a:p>
        </p:txBody>
      </p:sp>
      <p:pic>
        <p:nvPicPr>
          <p:cNvPr id="6" name="Picture 5">
            <a:extLst>
              <a:ext uri="{FF2B5EF4-FFF2-40B4-BE49-F238E27FC236}">
                <a16:creationId xmlns:a16="http://schemas.microsoft.com/office/drawing/2014/main" id="{1EA9AEDC-EA70-C8DF-A2D2-1A1443F90747}"/>
              </a:ext>
            </a:extLst>
          </p:cNvPr>
          <p:cNvPicPr>
            <a:picLocks noChangeAspect="1"/>
          </p:cNvPicPr>
          <p:nvPr/>
        </p:nvPicPr>
        <p:blipFill>
          <a:blip r:embed="rId2"/>
          <a:stretch>
            <a:fillRect/>
          </a:stretch>
        </p:blipFill>
        <p:spPr>
          <a:xfrm>
            <a:off x="1953663" y="4225210"/>
            <a:ext cx="10728667" cy="4699055"/>
          </a:xfrm>
          <a:prstGeom prst="rect">
            <a:avLst/>
          </a:prstGeom>
        </p:spPr>
      </p:pic>
    </p:spTree>
    <p:extLst>
      <p:ext uri="{BB962C8B-B14F-4D97-AF65-F5344CB8AC3E}">
        <p14:creationId xmlns:p14="http://schemas.microsoft.com/office/powerpoint/2010/main" val="401152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4C97AC-54E7-E0A3-47F1-A5CBCC4B06A4}"/>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Powerful tool for building IoT applications.</a:t>
            </a:r>
          </a:p>
          <a:p>
            <a:pPr marL="571500" indent="-571500">
              <a:buFont typeface="Arial" panose="020B0604020202020204" pitchFamily="34" charset="0"/>
              <a:buChar char="•"/>
            </a:pPr>
            <a:r>
              <a:rPr lang="en-US" dirty="0"/>
              <a:t>Visual programming : wiring together code blocks known as nodes.</a:t>
            </a:r>
          </a:p>
          <a:p>
            <a:pPr marL="571500" indent="-571500">
              <a:buFont typeface="Arial" panose="020B0604020202020204" pitchFamily="34" charset="0"/>
              <a:buChar char="•"/>
            </a:pPr>
            <a:r>
              <a:rPr lang="en-US" dirty="0"/>
              <a:t>Developed as an opensource project at IBM in 2013.</a:t>
            </a:r>
          </a:p>
          <a:p>
            <a:pPr marL="571500" indent="-571500">
              <a:buFont typeface="Arial" panose="020B0604020202020204" pitchFamily="34" charset="0"/>
              <a:buChar char="•"/>
            </a:pPr>
            <a:r>
              <a:rPr lang="en-US" dirty="0"/>
              <a:t>Useful for a range of applications.</a:t>
            </a:r>
          </a:p>
          <a:p>
            <a:pPr marL="571500" indent="-571500">
              <a:buFont typeface="Arial" panose="020B0604020202020204" pitchFamily="34" charset="0"/>
              <a:buChar char="•"/>
            </a:pPr>
            <a:r>
              <a:rPr lang="en-US" dirty="0"/>
              <a:t>Browser-based flow editor.</a:t>
            </a:r>
          </a:p>
          <a:p>
            <a:pPr marL="571500" indent="-571500">
              <a:buFont typeface="Arial" panose="020B0604020202020204" pitchFamily="34" charset="0"/>
              <a:buChar char="•"/>
            </a:pPr>
            <a:r>
              <a:rPr lang="en-US" dirty="0"/>
              <a:t>JavaScript functions can be created.</a:t>
            </a:r>
          </a:p>
          <a:p>
            <a:pPr marL="571500" indent="-571500">
              <a:buFont typeface="Arial" panose="020B0604020202020204" pitchFamily="34" charset="0"/>
              <a:buChar char="•"/>
            </a:pPr>
            <a:r>
              <a:rPr lang="en-US" dirty="0"/>
              <a:t>A built-in library</a:t>
            </a:r>
          </a:p>
          <a:p>
            <a:pPr marL="571500" indent="-571500">
              <a:buFont typeface="Arial" panose="020B0604020202020204" pitchFamily="34" charset="0"/>
              <a:buChar char="•"/>
            </a:pPr>
            <a:r>
              <a:rPr lang="en-US" dirty="0"/>
              <a:t>Built on Node.js (event-driven, non-blocking model)</a:t>
            </a:r>
          </a:p>
          <a:p>
            <a:pPr marL="571500" indent="-571500">
              <a:buFont typeface="Arial" panose="020B0604020202020204" pitchFamily="34" charset="0"/>
              <a:buChar char="•"/>
            </a:pPr>
            <a:r>
              <a:rPr lang="en-US" dirty="0"/>
              <a:t>Flows are stored in a JSON format.</a:t>
            </a:r>
          </a:p>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96AA7DBB-494B-1532-1698-609570098D4A}"/>
              </a:ext>
            </a:extLst>
          </p:cNvPr>
          <p:cNvSpPr>
            <a:spLocks noGrp="1"/>
          </p:cNvSpPr>
          <p:nvPr>
            <p:ph type="title"/>
          </p:nvPr>
        </p:nvSpPr>
        <p:spPr/>
        <p:txBody>
          <a:bodyPr/>
          <a:lstStyle/>
          <a:p>
            <a:r>
              <a:rPr lang="en-US" dirty="0"/>
              <a:t>Intro Node-RED</a:t>
            </a:r>
          </a:p>
        </p:txBody>
      </p:sp>
      <p:sp>
        <p:nvSpPr>
          <p:cNvPr id="4" name="Date Placeholder 3">
            <a:extLst>
              <a:ext uri="{FF2B5EF4-FFF2-40B4-BE49-F238E27FC236}">
                <a16:creationId xmlns:a16="http://schemas.microsoft.com/office/drawing/2014/main" id="{39EA40B1-AE8E-1E20-FD82-7BF8FC1FE6D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04E1199-F76A-DFB6-4230-A98192993162}"/>
              </a:ext>
            </a:extLst>
          </p:cNvPr>
          <p:cNvSpPr>
            <a:spLocks noGrp="1"/>
          </p:cNvSpPr>
          <p:nvPr>
            <p:ph type="sldNum" sz="quarter" idx="4"/>
          </p:nvPr>
        </p:nvSpPr>
        <p:spPr/>
        <p:txBody>
          <a:bodyPr/>
          <a:lstStyle/>
          <a:p>
            <a:fld id="{B7527A74-2D87-4307-9531-5A57D9647EEB}" type="slidenum">
              <a:rPr lang="nl-BE" smtClean="0"/>
              <a:pPr/>
              <a:t>4</a:t>
            </a:fld>
            <a:endParaRPr lang="nl-BE" dirty="0"/>
          </a:p>
        </p:txBody>
      </p:sp>
    </p:spTree>
    <p:extLst>
      <p:ext uri="{BB962C8B-B14F-4D97-AF65-F5344CB8AC3E}">
        <p14:creationId xmlns:p14="http://schemas.microsoft.com/office/powerpoint/2010/main" val="1588187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9828C4-8B3B-0296-F402-B893290A5D13}"/>
              </a:ext>
            </a:extLst>
          </p:cNvPr>
          <p:cNvSpPr>
            <a:spLocks noGrp="1"/>
          </p:cNvSpPr>
          <p:nvPr>
            <p:ph type="body" sz="quarter" idx="17"/>
          </p:nvPr>
        </p:nvSpPr>
        <p:spPr>
          <a:xfrm>
            <a:off x="998692" y="2091600"/>
            <a:ext cx="16575629" cy="6103800"/>
          </a:xfrm>
        </p:spPr>
        <p:txBody>
          <a:bodyPr/>
          <a:lstStyle/>
          <a:p>
            <a:pPr marL="571500" indent="-571500">
              <a:buFont typeface="Arial" panose="020B0604020202020204" pitchFamily="34" charset="0"/>
              <a:buChar char="•"/>
            </a:pPr>
            <a:r>
              <a:rPr lang="en-US" dirty="0"/>
              <a:t>Rapid application </a:t>
            </a:r>
            <a:r>
              <a:rPr lang="en-US" dirty="0" err="1"/>
              <a:t>devopment</a:t>
            </a:r>
            <a:endParaRPr lang="en-US" dirty="0"/>
          </a:p>
          <a:p>
            <a:pPr marL="571500" indent="-571500">
              <a:buFont typeface="Arial" panose="020B0604020202020204" pitchFamily="34" charset="0"/>
              <a:buChar char="•"/>
            </a:pPr>
            <a:r>
              <a:rPr lang="en-US" dirty="0"/>
              <a:t>Powerful and flexible</a:t>
            </a:r>
          </a:p>
          <a:p>
            <a:pPr marL="571500" indent="-571500">
              <a:buFont typeface="Arial" panose="020B0604020202020204" pitchFamily="34" charset="0"/>
              <a:buChar char="•"/>
            </a:pPr>
            <a:r>
              <a:rPr lang="en-US" dirty="0"/>
              <a:t>Flow-based programming =&gt; Messages representing events between nodes.</a:t>
            </a:r>
          </a:p>
          <a:p>
            <a:pPr marL="571500" indent="-571500">
              <a:buFont typeface="Arial" panose="020B0604020202020204" pitchFamily="34" charset="0"/>
              <a:buChar char="•"/>
            </a:pPr>
            <a:r>
              <a:rPr lang="en-US" dirty="0"/>
              <a:t>Not first choice for:</a:t>
            </a:r>
          </a:p>
          <a:p>
            <a:pPr marL="1257300" lvl="1" indent="-571500">
              <a:buFont typeface="Arial" panose="020B0604020202020204" pitchFamily="34" charset="0"/>
              <a:buChar char="•"/>
            </a:pPr>
            <a:r>
              <a:rPr lang="en-US" dirty="0"/>
              <a:t>Complex multi-function =&gt; complex to visualize</a:t>
            </a:r>
          </a:p>
          <a:p>
            <a:pPr marL="1257300" lvl="1" indent="-571500">
              <a:buFont typeface="Arial" panose="020B0604020202020204" pitchFamily="34" charset="0"/>
              <a:buChar char="•"/>
            </a:pPr>
            <a:r>
              <a:rPr lang="en-US" dirty="0"/>
              <a:t>Flow-based programming is cumbersome when handling loops</a:t>
            </a:r>
          </a:p>
          <a:p>
            <a:pPr marL="1257300" lvl="1" indent="-571500">
              <a:buFont typeface="Arial" panose="020B0604020202020204" pitchFamily="34" charset="0"/>
              <a:buChar char="•"/>
            </a:pPr>
            <a:r>
              <a:rPr lang="en-US" dirty="0"/>
              <a:t>Data analytics or build User Interface development</a:t>
            </a:r>
          </a:p>
          <a:p>
            <a:pPr marL="571500" indent="-571500">
              <a:buFont typeface="Arial" panose="020B0604020202020204" pitchFamily="34" charset="0"/>
              <a:buChar char="•"/>
            </a:pPr>
            <a:r>
              <a:rPr lang="en-US" dirty="0"/>
              <a:t>E.g.</a:t>
            </a:r>
          </a:p>
          <a:p>
            <a:pPr marL="1257300" lvl="1" indent="-571500">
              <a:buFont typeface="Arial" panose="020B0604020202020204" pitchFamily="34" charset="0"/>
              <a:buChar char="•"/>
            </a:pPr>
            <a:r>
              <a:rPr lang="en-US" dirty="0"/>
              <a:t>Use weather </a:t>
            </a:r>
            <a:r>
              <a:rPr lang="en-US" dirty="0" err="1"/>
              <a:t>webrequest</a:t>
            </a:r>
            <a:r>
              <a:rPr lang="en-US" dirty="0"/>
              <a:t> to control shutters</a:t>
            </a:r>
          </a:p>
          <a:p>
            <a:pPr marL="1257300" lvl="1" indent="-571500">
              <a:buFont typeface="Arial" panose="020B0604020202020204" pitchFamily="34" charset="0"/>
              <a:buChar char="•"/>
            </a:pPr>
            <a:r>
              <a:rPr lang="en-US" dirty="0"/>
              <a:t>Use </a:t>
            </a:r>
            <a:r>
              <a:rPr lang="en-US" dirty="0" err="1"/>
              <a:t>fitbit</a:t>
            </a:r>
            <a:r>
              <a:rPr lang="en-US" dirty="0"/>
              <a:t> to send email to activate the user</a:t>
            </a:r>
          </a:p>
          <a:p>
            <a:pPr marL="1257300" lvl="1" indent="-571500">
              <a:buFont typeface="Arial" panose="020B0604020202020204" pitchFamily="34" charset="0"/>
              <a:buChar char="•"/>
            </a:pPr>
            <a:r>
              <a:rPr lang="en-US" dirty="0"/>
              <a:t>Charge battery when electricity prices are low</a:t>
            </a:r>
          </a:p>
          <a:p>
            <a:pPr marL="1257300" lvl="1"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29560D2D-BBBF-07A2-D330-236B7F42538A}"/>
              </a:ext>
            </a:extLst>
          </p:cNvPr>
          <p:cNvSpPr>
            <a:spLocks noGrp="1"/>
          </p:cNvSpPr>
          <p:nvPr>
            <p:ph type="title"/>
          </p:nvPr>
        </p:nvSpPr>
        <p:spPr/>
        <p:txBody>
          <a:bodyPr/>
          <a:lstStyle/>
          <a:p>
            <a:r>
              <a:rPr lang="en-US" dirty="0"/>
              <a:t>Node-RED and IoT</a:t>
            </a:r>
          </a:p>
        </p:txBody>
      </p:sp>
      <p:sp>
        <p:nvSpPr>
          <p:cNvPr id="4" name="Date Placeholder 3">
            <a:extLst>
              <a:ext uri="{FF2B5EF4-FFF2-40B4-BE49-F238E27FC236}">
                <a16:creationId xmlns:a16="http://schemas.microsoft.com/office/drawing/2014/main" id="{4FEFCC2C-C1D2-C2BF-321A-F1AFB853456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2F5E490-DC7F-B7CC-A468-840ABAC26D45}"/>
              </a:ext>
            </a:extLst>
          </p:cNvPr>
          <p:cNvSpPr>
            <a:spLocks noGrp="1"/>
          </p:cNvSpPr>
          <p:nvPr>
            <p:ph type="sldNum" sz="quarter" idx="4"/>
          </p:nvPr>
        </p:nvSpPr>
        <p:spPr/>
        <p:txBody>
          <a:bodyPr/>
          <a:lstStyle/>
          <a:p>
            <a:fld id="{B7527A74-2D87-4307-9531-5A57D9647EEB}" type="slidenum">
              <a:rPr lang="nl-BE" smtClean="0"/>
              <a:pPr/>
              <a:t>5</a:t>
            </a:fld>
            <a:endParaRPr lang="nl-BE" dirty="0"/>
          </a:p>
        </p:txBody>
      </p:sp>
    </p:spTree>
    <p:extLst>
      <p:ext uri="{BB962C8B-B14F-4D97-AF65-F5344CB8AC3E}">
        <p14:creationId xmlns:p14="http://schemas.microsoft.com/office/powerpoint/2010/main" val="345488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CA8A91-25A2-166D-0BCD-149F704E4F22}"/>
              </a:ext>
            </a:extLst>
          </p:cNvPr>
          <p:cNvSpPr>
            <a:spLocks noGrp="1"/>
          </p:cNvSpPr>
          <p:nvPr>
            <p:ph type="body" sz="quarter" idx="17"/>
          </p:nvPr>
        </p:nvSpPr>
        <p:spPr>
          <a:xfrm>
            <a:off x="1050131" y="2354401"/>
            <a:ext cx="16575629" cy="995628"/>
          </a:xfrm>
        </p:spPr>
        <p:txBody>
          <a:bodyPr/>
          <a:lstStyle/>
          <a:p>
            <a:r>
              <a:rPr lang="en-US" dirty="0"/>
              <a:t>Run at the edge of the network on low-cost hardware as well as in the cloud.</a:t>
            </a:r>
          </a:p>
        </p:txBody>
      </p:sp>
      <p:sp>
        <p:nvSpPr>
          <p:cNvPr id="3" name="Title 2">
            <a:extLst>
              <a:ext uri="{FF2B5EF4-FFF2-40B4-BE49-F238E27FC236}">
                <a16:creationId xmlns:a16="http://schemas.microsoft.com/office/drawing/2014/main" id="{BFCC700A-FAFE-EB13-944B-7B874C2183B3}"/>
              </a:ext>
            </a:extLst>
          </p:cNvPr>
          <p:cNvSpPr>
            <a:spLocks noGrp="1"/>
          </p:cNvSpPr>
          <p:nvPr>
            <p:ph type="title"/>
          </p:nvPr>
        </p:nvSpPr>
        <p:spPr/>
        <p:txBody>
          <a:bodyPr/>
          <a:lstStyle/>
          <a:p>
            <a:r>
              <a:rPr lang="en-US" dirty="0"/>
              <a:t>Intro Node-RED</a:t>
            </a:r>
          </a:p>
        </p:txBody>
      </p:sp>
      <p:sp>
        <p:nvSpPr>
          <p:cNvPr id="4" name="Date Placeholder 3">
            <a:extLst>
              <a:ext uri="{FF2B5EF4-FFF2-40B4-BE49-F238E27FC236}">
                <a16:creationId xmlns:a16="http://schemas.microsoft.com/office/drawing/2014/main" id="{F58BF027-2D19-E5CD-5126-D5F3CF1F234F}"/>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3062513-A830-030E-8ECF-4A17C8181D78}"/>
              </a:ext>
            </a:extLst>
          </p:cNvPr>
          <p:cNvSpPr>
            <a:spLocks noGrp="1"/>
          </p:cNvSpPr>
          <p:nvPr>
            <p:ph type="sldNum" sz="quarter" idx="4"/>
          </p:nvPr>
        </p:nvSpPr>
        <p:spPr/>
        <p:txBody>
          <a:bodyPr/>
          <a:lstStyle/>
          <a:p>
            <a:fld id="{B7527A74-2D87-4307-9531-5A57D9647EEB}" type="slidenum">
              <a:rPr lang="nl-BE" smtClean="0"/>
              <a:pPr/>
              <a:t>6</a:t>
            </a:fld>
            <a:endParaRPr lang="nl-BE" dirty="0"/>
          </a:p>
        </p:txBody>
      </p:sp>
      <p:pic>
        <p:nvPicPr>
          <p:cNvPr id="7" name="Picture 6">
            <a:extLst>
              <a:ext uri="{FF2B5EF4-FFF2-40B4-BE49-F238E27FC236}">
                <a16:creationId xmlns:a16="http://schemas.microsoft.com/office/drawing/2014/main" id="{CA04DD18-F835-3F6F-C871-A347A48845AC}"/>
              </a:ext>
            </a:extLst>
          </p:cNvPr>
          <p:cNvPicPr>
            <a:picLocks noChangeAspect="1"/>
          </p:cNvPicPr>
          <p:nvPr/>
        </p:nvPicPr>
        <p:blipFill>
          <a:blip r:embed="rId2"/>
          <a:stretch>
            <a:fillRect/>
          </a:stretch>
        </p:blipFill>
        <p:spPr>
          <a:xfrm>
            <a:off x="2240943" y="3635757"/>
            <a:ext cx="12608118" cy="4901869"/>
          </a:xfrm>
          <a:prstGeom prst="rect">
            <a:avLst/>
          </a:prstGeom>
        </p:spPr>
      </p:pic>
    </p:spTree>
    <p:extLst>
      <p:ext uri="{BB962C8B-B14F-4D97-AF65-F5344CB8AC3E}">
        <p14:creationId xmlns:p14="http://schemas.microsoft.com/office/powerpoint/2010/main" val="217816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8AA12D-DAAB-8840-987C-CC2A45030479}"/>
              </a:ext>
            </a:extLst>
          </p:cNvPr>
          <p:cNvSpPr>
            <a:spLocks noGrp="1"/>
          </p:cNvSpPr>
          <p:nvPr>
            <p:ph type="body" sz="quarter" idx="17"/>
          </p:nvPr>
        </p:nvSpPr>
        <p:spPr/>
        <p:txBody>
          <a:bodyPr/>
          <a:lstStyle/>
          <a:p>
            <a:r>
              <a:rPr lang="en-US" dirty="0">
                <a:hlinkClick r:id="rId2"/>
              </a:rPr>
              <a:t>https://nodered.org/docs/getting-started/windows</a:t>
            </a:r>
            <a:endParaRPr lang="en-US" dirty="0"/>
          </a:p>
          <a:p>
            <a:pPr marL="742950" indent="-742950">
              <a:buFont typeface="+mj-lt"/>
              <a:buAutoNum type="arabicPeriod"/>
            </a:pPr>
            <a:r>
              <a:rPr lang="en-US" dirty="0"/>
              <a:t>Install Node.js  =&gt;  </a:t>
            </a:r>
            <a:r>
              <a:rPr lang="en-US" dirty="0">
                <a:hlinkClick r:id="rId3"/>
              </a:rPr>
              <a:t>https://nodejs.org/en/</a:t>
            </a:r>
            <a:endParaRPr lang="en-US" dirty="0"/>
          </a:p>
          <a:p>
            <a:r>
              <a:rPr lang="en-US" dirty="0"/>
              <a:t>Check the Node.js installation</a:t>
            </a:r>
          </a:p>
          <a:p>
            <a:endParaRPr lang="en-US" dirty="0"/>
          </a:p>
          <a:p>
            <a:pPr marL="742950" indent="-742950">
              <a:buFont typeface="+mj-lt"/>
              <a:buAutoNum type="arabicPeriod" startAt="2"/>
            </a:pPr>
            <a:endParaRPr lang="en-US" dirty="0"/>
          </a:p>
          <a:p>
            <a:pPr marL="742950" indent="-742950">
              <a:buFont typeface="+mj-lt"/>
              <a:buAutoNum type="arabicPeriod" startAt="2"/>
            </a:pPr>
            <a:endParaRPr lang="en-US" dirty="0"/>
          </a:p>
          <a:p>
            <a:pPr marL="742950" indent="-742950">
              <a:buFont typeface="+mj-lt"/>
              <a:buAutoNum type="arabicPeriod" startAt="2"/>
            </a:pPr>
            <a:r>
              <a:rPr lang="en-US" dirty="0"/>
              <a:t>Install Node-RED</a:t>
            </a:r>
          </a:p>
          <a:p>
            <a:r>
              <a:rPr lang="en-US" dirty="0"/>
              <a:t>Installing Node-RED as a global module adds the command node-red to your system path. Execute the following at the command prompt:</a:t>
            </a:r>
          </a:p>
          <a:p>
            <a:r>
              <a:rPr lang="en-US" dirty="0" err="1">
                <a:highlight>
                  <a:srgbClr val="C0C0C0"/>
                </a:highlight>
              </a:rPr>
              <a:t>npm</a:t>
            </a:r>
            <a:r>
              <a:rPr lang="en-US" dirty="0">
                <a:highlight>
                  <a:srgbClr val="C0C0C0"/>
                </a:highlight>
              </a:rPr>
              <a:t> install -g --unsafe-perm node-red</a:t>
            </a:r>
          </a:p>
        </p:txBody>
      </p:sp>
      <p:sp>
        <p:nvSpPr>
          <p:cNvPr id="3" name="Title 2">
            <a:extLst>
              <a:ext uri="{FF2B5EF4-FFF2-40B4-BE49-F238E27FC236}">
                <a16:creationId xmlns:a16="http://schemas.microsoft.com/office/drawing/2014/main" id="{ACC15C38-EB73-EF86-220E-8CFEC6DE7C78}"/>
              </a:ext>
            </a:extLst>
          </p:cNvPr>
          <p:cNvSpPr>
            <a:spLocks noGrp="1"/>
          </p:cNvSpPr>
          <p:nvPr>
            <p:ph type="title"/>
          </p:nvPr>
        </p:nvSpPr>
        <p:spPr/>
        <p:txBody>
          <a:bodyPr/>
          <a:lstStyle/>
          <a:p>
            <a:r>
              <a:rPr lang="en-US" dirty="0"/>
              <a:t>Native installation on Windows</a:t>
            </a:r>
          </a:p>
        </p:txBody>
      </p:sp>
      <p:sp>
        <p:nvSpPr>
          <p:cNvPr id="4" name="Date Placeholder 3">
            <a:extLst>
              <a:ext uri="{FF2B5EF4-FFF2-40B4-BE49-F238E27FC236}">
                <a16:creationId xmlns:a16="http://schemas.microsoft.com/office/drawing/2014/main" id="{D0F7032E-71A3-E34E-647D-E5039FED301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2C74CAC-EA89-B142-2849-79560C6A1EB7}"/>
              </a:ext>
            </a:extLst>
          </p:cNvPr>
          <p:cNvSpPr>
            <a:spLocks noGrp="1"/>
          </p:cNvSpPr>
          <p:nvPr>
            <p:ph type="sldNum" sz="quarter" idx="4"/>
          </p:nvPr>
        </p:nvSpPr>
        <p:spPr/>
        <p:txBody>
          <a:bodyPr/>
          <a:lstStyle/>
          <a:p>
            <a:fld id="{B7527A74-2D87-4307-9531-5A57D9647EEB}" type="slidenum">
              <a:rPr lang="nl-BE" smtClean="0"/>
              <a:pPr/>
              <a:t>7</a:t>
            </a:fld>
            <a:endParaRPr lang="nl-BE" dirty="0"/>
          </a:p>
        </p:txBody>
      </p:sp>
      <p:pic>
        <p:nvPicPr>
          <p:cNvPr id="8" name="Picture 7">
            <a:extLst>
              <a:ext uri="{FF2B5EF4-FFF2-40B4-BE49-F238E27FC236}">
                <a16:creationId xmlns:a16="http://schemas.microsoft.com/office/drawing/2014/main" id="{11B2C5E8-B573-B422-1D7B-905F889646A1}"/>
              </a:ext>
            </a:extLst>
          </p:cNvPr>
          <p:cNvPicPr>
            <a:picLocks noChangeAspect="1"/>
          </p:cNvPicPr>
          <p:nvPr/>
        </p:nvPicPr>
        <p:blipFill>
          <a:blip r:embed="rId4"/>
          <a:stretch>
            <a:fillRect/>
          </a:stretch>
        </p:blipFill>
        <p:spPr>
          <a:xfrm>
            <a:off x="2069432" y="4230068"/>
            <a:ext cx="6853187" cy="2352465"/>
          </a:xfrm>
          <a:prstGeom prst="rect">
            <a:avLst/>
          </a:prstGeom>
        </p:spPr>
      </p:pic>
    </p:spTree>
    <p:extLst>
      <p:ext uri="{BB962C8B-B14F-4D97-AF65-F5344CB8AC3E}">
        <p14:creationId xmlns:p14="http://schemas.microsoft.com/office/powerpoint/2010/main" val="4093930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34FB26-E326-788C-2E6A-E31902EE3BB2}"/>
              </a:ext>
            </a:extLst>
          </p:cNvPr>
          <p:cNvSpPr>
            <a:spLocks noGrp="1"/>
          </p:cNvSpPr>
          <p:nvPr>
            <p:ph type="body" sz="quarter" idx="17"/>
          </p:nvPr>
        </p:nvSpPr>
        <p:spPr/>
        <p:txBody>
          <a:bodyPr/>
          <a:lstStyle/>
          <a:p>
            <a:r>
              <a:rPr lang="en-US" dirty="0"/>
              <a:t>Once installed, the simple way to run Node-RED is to use the node-red command in a command prompt: If you have installed Node-RED as a global </a:t>
            </a:r>
            <a:r>
              <a:rPr lang="en-US" dirty="0" err="1"/>
              <a:t>npm</a:t>
            </a:r>
            <a:r>
              <a:rPr lang="en-US" dirty="0"/>
              <a:t> package, you can use the node-red command:</a:t>
            </a:r>
          </a:p>
          <a:p>
            <a:r>
              <a:rPr lang="en-US" dirty="0">
                <a:highlight>
                  <a:srgbClr val="C0C0C0"/>
                </a:highlight>
              </a:rPr>
              <a:t>C:&gt;node-red</a:t>
            </a:r>
          </a:p>
          <a:p>
            <a:r>
              <a:rPr lang="en-US" dirty="0"/>
              <a:t>This will output the Node-RED log to the terminal. </a:t>
            </a:r>
            <a:r>
              <a:rPr lang="en-US" dirty="0">
                <a:highlight>
                  <a:srgbClr val="FFFF00"/>
                </a:highlight>
              </a:rPr>
              <a:t>You must keep the terminal open </a:t>
            </a:r>
            <a:r>
              <a:rPr lang="en-US" dirty="0"/>
              <a:t>in order to keep Node-RED running.  http://&lt;ip-address&gt;&gt;:1880</a:t>
            </a:r>
          </a:p>
        </p:txBody>
      </p:sp>
      <p:sp>
        <p:nvSpPr>
          <p:cNvPr id="3" name="Title 2">
            <a:extLst>
              <a:ext uri="{FF2B5EF4-FFF2-40B4-BE49-F238E27FC236}">
                <a16:creationId xmlns:a16="http://schemas.microsoft.com/office/drawing/2014/main" id="{F45377FE-FBA6-B2C8-A6C1-7A35436BAF1C}"/>
              </a:ext>
            </a:extLst>
          </p:cNvPr>
          <p:cNvSpPr>
            <a:spLocks noGrp="1"/>
          </p:cNvSpPr>
          <p:nvPr>
            <p:ph type="title"/>
          </p:nvPr>
        </p:nvSpPr>
        <p:spPr/>
        <p:txBody>
          <a:bodyPr/>
          <a:lstStyle/>
          <a:p>
            <a:r>
              <a:rPr lang="en-US" dirty="0"/>
              <a:t>Running on Windows</a:t>
            </a:r>
          </a:p>
        </p:txBody>
      </p:sp>
      <p:sp>
        <p:nvSpPr>
          <p:cNvPr id="4" name="Date Placeholder 3">
            <a:extLst>
              <a:ext uri="{FF2B5EF4-FFF2-40B4-BE49-F238E27FC236}">
                <a16:creationId xmlns:a16="http://schemas.microsoft.com/office/drawing/2014/main" id="{56E9B865-DC86-09C5-EEA0-B4D77C2FB14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472357B-102C-BAF8-04D7-F2A1C85E2FCC}"/>
              </a:ext>
            </a:extLst>
          </p:cNvPr>
          <p:cNvSpPr>
            <a:spLocks noGrp="1"/>
          </p:cNvSpPr>
          <p:nvPr>
            <p:ph type="sldNum" sz="quarter" idx="4"/>
          </p:nvPr>
        </p:nvSpPr>
        <p:spPr/>
        <p:txBody>
          <a:bodyPr/>
          <a:lstStyle/>
          <a:p>
            <a:fld id="{B7527A74-2D87-4307-9531-5A57D9647EEB}" type="slidenum">
              <a:rPr lang="nl-BE" smtClean="0"/>
              <a:pPr/>
              <a:t>8</a:t>
            </a:fld>
            <a:endParaRPr lang="nl-BE" dirty="0"/>
          </a:p>
        </p:txBody>
      </p:sp>
      <p:pic>
        <p:nvPicPr>
          <p:cNvPr id="7" name="Picture 6">
            <a:extLst>
              <a:ext uri="{FF2B5EF4-FFF2-40B4-BE49-F238E27FC236}">
                <a16:creationId xmlns:a16="http://schemas.microsoft.com/office/drawing/2014/main" id="{D0ACFCC4-C22C-E324-9C5D-A9AA5B2ED1A9}"/>
              </a:ext>
            </a:extLst>
          </p:cNvPr>
          <p:cNvPicPr>
            <a:picLocks noChangeAspect="1"/>
          </p:cNvPicPr>
          <p:nvPr/>
        </p:nvPicPr>
        <p:blipFill>
          <a:blip r:embed="rId2"/>
          <a:stretch>
            <a:fillRect/>
          </a:stretch>
        </p:blipFill>
        <p:spPr>
          <a:xfrm>
            <a:off x="1316736" y="5916401"/>
            <a:ext cx="4814896" cy="3126686"/>
          </a:xfrm>
          <a:prstGeom prst="rect">
            <a:avLst/>
          </a:prstGeom>
        </p:spPr>
      </p:pic>
      <p:pic>
        <p:nvPicPr>
          <p:cNvPr id="9" name="Picture 8">
            <a:extLst>
              <a:ext uri="{FF2B5EF4-FFF2-40B4-BE49-F238E27FC236}">
                <a16:creationId xmlns:a16="http://schemas.microsoft.com/office/drawing/2014/main" id="{6C78E143-EF50-F6F1-AA45-4C523ECD89ED}"/>
              </a:ext>
            </a:extLst>
          </p:cNvPr>
          <p:cNvPicPr>
            <a:picLocks noChangeAspect="1"/>
          </p:cNvPicPr>
          <p:nvPr/>
        </p:nvPicPr>
        <p:blipFill>
          <a:blip r:embed="rId3"/>
          <a:stretch>
            <a:fillRect/>
          </a:stretch>
        </p:blipFill>
        <p:spPr>
          <a:xfrm>
            <a:off x="6767793" y="5916401"/>
            <a:ext cx="7018851" cy="2989308"/>
          </a:xfrm>
          <a:prstGeom prst="rect">
            <a:avLst/>
          </a:prstGeom>
        </p:spPr>
      </p:pic>
    </p:spTree>
    <p:extLst>
      <p:ext uri="{BB962C8B-B14F-4D97-AF65-F5344CB8AC3E}">
        <p14:creationId xmlns:p14="http://schemas.microsoft.com/office/powerpoint/2010/main" val="142030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077377-8B34-0DD6-FB7C-51EA49791C1A}"/>
              </a:ext>
            </a:extLst>
          </p:cNvPr>
          <p:cNvSpPr>
            <a:spLocks noGrp="1"/>
          </p:cNvSpPr>
          <p:nvPr>
            <p:ph type="body" sz="quarter" idx="17"/>
          </p:nvPr>
        </p:nvSpPr>
        <p:spPr/>
        <p:txBody>
          <a:bodyPr/>
          <a:lstStyle/>
          <a:p>
            <a:r>
              <a:rPr lang="en-US" dirty="0"/>
              <a:t>The Node-RED UI consists of three main panes. </a:t>
            </a:r>
          </a:p>
          <a:p>
            <a:r>
              <a:rPr lang="en-US" dirty="0"/>
              <a:t>The node palette (left)</a:t>
            </a:r>
          </a:p>
          <a:p>
            <a:r>
              <a:rPr lang="en-US" dirty="0"/>
              <a:t>The flow canvas (</a:t>
            </a:r>
            <a:r>
              <a:rPr lang="en-US" dirty="0" err="1"/>
              <a:t>centre</a:t>
            </a:r>
            <a:r>
              <a:rPr lang="en-US" dirty="0"/>
              <a:t>)</a:t>
            </a:r>
          </a:p>
          <a:p>
            <a:r>
              <a:rPr lang="en-US" dirty="0"/>
              <a:t>The output pane (right)</a:t>
            </a:r>
          </a:p>
        </p:txBody>
      </p:sp>
      <p:sp>
        <p:nvSpPr>
          <p:cNvPr id="3" name="Title 2">
            <a:extLst>
              <a:ext uri="{FF2B5EF4-FFF2-40B4-BE49-F238E27FC236}">
                <a16:creationId xmlns:a16="http://schemas.microsoft.com/office/drawing/2014/main" id="{12473839-139C-3CBC-079C-7C615966A08F}"/>
              </a:ext>
            </a:extLst>
          </p:cNvPr>
          <p:cNvSpPr>
            <a:spLocks noGrp="1"/>
          </p:cNvSpPr>
          <p:nvPr>
            <p:ph type="title"/>
          </p:nvPr>
        </p:nvSpPr>
        <p:spPr/>
        <p:txBody>
          <a:bodyPr/>
          <a:lstStyle/>
          <a:p>
            <a:r>
              <a:rPr lang="en-US" dirty="0"/>
              <a:t>The Node-RED UI</a:t>
            </a:r>
          </a:p>
        </p:txBody>
      </p:sp>
      <p:sp>
        <p:nvSpPr>
          <p:cNvPr id="4" name="Date Placeholder 3">
            <a:extLst>
              <a:ext uri="{FF2B5EF4-FFF2-40B4-BE49-F238E27FC236}">
                <a16:creationId xmlns:a16="http://schemas.microsoft.com/office/drawing/2014/main" id="{093EC440-26AC-BA46-7CF8-9EB1E1BC180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5101AD9-E75C-30E7-D844-ADD708D888F5}"/>
              </a:ext>
            </a:extLst>
          </p:cNvPr>
          <p:cNvSpPr>
            <a:spLocks noGrp="1"/>
          </p:cNvSpPr>
          <p:nvPr>
            <p:ph type="sldNum" sz="quarter" idx="4"/>
          </p:nvPr>
        </p:nvSpPr>
        <p:spPr/>
        <p:txBody>
          <a:bodyPr/>
          <a:lstStyle/>
          <a:p>
            <a:fld id="{B7527A74-2D87-4307-9531-5A57D9647EEB}" type="slidenum">
              <a:rPr lang="nl-BE" smtClean="0"/>
              <a:pPr/>
              <a:t>9</a:t>
            </a:fld>
            <a:endParaRPr lang="nl-BE" dirty="0"/>
          </a:p>
        </p:txBody>
      </p:sp>
      <p:pic>
        <p:nvPicPr>
          <p:cNvPr id="7" name="Picture 6">
            <a:extLst>
              <a:ext uri="{FF2B5EF4-FFF2-40B4-BE49-F238E27FC236}">
                <a16:creationId xmlns:a16="http://schemas.microsoft.com/office/drawing/2014/main" id="{BDEF79CE-DA1C-B66E-CD82-D6CA32FCDEB7}"/>
              </a:ext>
            </a:extLst>
          </p:cNvPr>
          <p:cNvPicPr>
            <a:picLocks noChangeAspect="1"/>
          </p:cNvPicPr>
          <p:nvPr/>
        </p:nvPicPr>
        <p:blipFill>
          <a:blip r:embed="rId2"/>
          <a:stretch>
            <a:fillRect/>
          </a:stretch>
        </p:blipFill>
        <p:spPr>
          <a:xfrm>
            <a:off x="6285712" y="3292028"/>
            <a:ext cx="11085228" cy="5630591"/>
          </a:xfrm>
          <a:prstGeom prst="rect">
            <a:avLst/>
          </a:prstGeom>
        </p:spPr>
      </p:pic>
    </p:spTree>
    <p:extLst>
      <p:ext uri="{BB962C8B-B14F-4D97-AF65-F5344CB8AC3E}">
        <p14:creationId xmlns:p14="http://schemas.microsoft.com/office/powerpoint/2010/main" val="3080549744"/>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Technologiepijler.potx" id="{E004F2A4-EE30-489D-8A09-F59DFBAE85B3}" vid="{143A40C1-44E0-49E9-938B-91E33A83B54B}"/>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E805CF-5123-4B02-8348-B20123482E1D}">
  <ds:schemaRefs>
    <ds:schemaRef ds:uri="http://schemas.microsoft.com/sharepoint/v3/contenttype/forms"/>
  </ds:schemaRefs>
</ds:datastoreItem>
</file>

<file path=customXml/itemProps2.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 ds:uri="ce6df1c5-48ad-441c-b72a-0cef53d584f5"/>
  </ds:schemaRefs>
</ds:datastoreItem>
</file>

<file path=customXml/itemProps3.xml><?xml version="1.0" encoding="utf-8"?>
<ds:datastoreItem xmlns:ds="http://schemas.openxmlformats.org/officeDocument/2006/customXml" ds:itemID="{675A6AD7-C858-486B-89F1-E2B2980C88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01 Industrie 4.0 roadmap intro nodered</Template>
  <TotalTime>5933</TotalTime>
  <Words>810</Words>
  <Application>Microsoft Office PowerPoint</Application>
  <PresentationFormat>Custom</PresentationFormat>
  <Paragraphs>160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Rounded MT Bold</vt:lpstr>
      <vt:lpstr>Calibri</vt:lpstr>
      <vt:lpstr>Calibri Light</vt:lpstr>
      <vt:lpstr>Century Gothic</vt:lpstr>
      <vt:lpstr>Howest NL</vt:lpstr>
      <vt:lpstr>Datacaptatie &amp; visualisatie</vt:lpstr>
      <vt:lpstr>Problem</vt:lpstr>
      <vt:lpstr>Problem</vt:lpstr>
      <vt:lpstr>Intro Node-RED</vt:lpstr>
      <vt:lpstr>Node-RED and IoT</vt:lpstr>
      <vt:lpstr>Intro Node-RED</vt:lpstr>
      <vt:lpstr>Native installation on Windows</vt:lpstr>
      <vt:lpstr>Running on Windows</vt:lpstr>
      <vt:lpstr>The Node-RED UI</vt:lpstr>
      <vt:lpstr>Node-RED nodes</vt:lpstr>
      <vt:lpstr>Java script object </vt:lpstr>
      <vt:lpstr>Messages</vt:lpstr>
      <vt:lpstr>Message</vt:lpstr>
      <vt:lpstr>First flow : Hello world</vt:lpstr>
      <vt:lpstr>First flow :  Info &amp; Help</vt:lpstr>
      <vt:lpstr>First flow :  Debug</vt:lpstr>
      <vt:lpstr>First flow =&gt; JSON object</vt:lpstr>
      <vt:lpstr>Node-RED =&gt; switch</vt:lpstr>
      <vt:lpstr>Exercise : switch with topics and JSON</vt:lpstr>
      <vt:lpstr>Exercise : switch with topics and JSON</vt:lpstr>
      <vt:lpstr>Exercise : openweather</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Bostyn Henk</dc:creator>
  <cp:lastModifiedBy>Henk BOSTYN</cp:lastModifiedBy>
  <cp:revision>2</cp:revision>
  <dcterms:created xsi:type="dcterms:W3CDTF">2024-09-17T10:55:48Z</dcterms:created>
  <dcterms:modified xsi:type="dcterms:W3CDTF">2025-09-22T11:47:45Z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